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nish Shambu" initials="MS" lastIdx="1" clrIdx="0">
    <p:extLst>
      <p:ext uri="{19B8F6BF-5375-455C-9EA6-DF929625EA0E}">
        <p15:presenceInfo xmlns:p15="http://schemas.microsoft.com/office/powerpoint/2012/main" userId="889cdcc9-7abe-4440-a875-d7cc60c4e19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19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4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2-28T07:52:06.441" idx="1">
    <p:pos x="10" y="10"/>
    <p:text/>
    <p:extLst>
      <p:ext uri="{C676402C-5697-4E1C-873F-D02D1690AC5C}">
        <p15:threadingInfo xmlns:p15="http://schemas.microsoft.com/office/powerpoint/2012/main" timeZoneBias="42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016714-D186-4408-AF1C-74A5886C438E}" type="doc">
      <dgm:prSet loTypeId="urn:microsoft.com/office/officeart/2005/8/layout/defaul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41DC11BD-7277-48EC-AB60-28E3FE543A12}">
      <dgm:prSet/>
      <dgm:spPr/>
      <dgm:t>
        <a:bodyPr/>
        <a:lstStyle/>
        <a:p>
          <a:r>
            <a:rPr lang="en-US" b="1" dirty="0"/>
            <a:t>Traditionally, autonomous cars make predictions about other drivers’ future trajectories, and plan to stay out of their way. </a:t>
          </a:r>
          <a:endParaRPr lang="en-US" dirty="0"/>
        </a:p>
      </dgm:t>
    </dgm:pt>
    <dgm:pt modelId="{300B05FD-AA89-48A6-B2FD-939767E0C924}" type="parTrans" cxnId="{B779BD24-C384-4B37-9CFE-402C6778D495}">
      <dgm:prSet/>
      <dgm:spPr/>
      <dgm:t>
        <a:bodyPr/>
        <a:lstStyle/>
        <a:p>
          <a:endParaRPr lang="en-US"/>
        </a:p>
      </dgm:t>
    </dgm:pt>
    <dgm:pt modelId="{AC8807E7-FE8B-4AE1-A79B-B8EE19F9AFF8}" type="sibTrans" cxnId="{B779BD24-C384-4B37-9CFE-402C6778D495}">
      <dgm:prSet/>
      <dgm:spPr/>
      <dgm:t>
        <a:bodyPr/>
        <a:lstStyle/>
        <a:p>
          <a:endParaRPr lang="en-US"/>
        </a:p>
      </dgm:t>
    </dgm:pt>
    <dgm:pt modelId="{5DF90062-FC39-461F-88C2-2D09A1E5A209}">
      <dgm:prSet/>
      <dgm:spPr/>
      <dgm:t>
        <a:bodyPr/>
        <a:lstStyle/>
        <a:p>
          <a:r>
            <a:rPr lang="en-US" b="1"/>
            <a:t>This tends to result in defensive and opaque behaviors. </a:t>
          </a:r>
          <a:endParaRPr lang="en-US"/>
        </a:p>
      </dgm:t>
    </dgm:pt>
    <dgm:pt modelId="{B68A2A56-F6F0-4685-BF10-E60C0123761D}" type="parTrans" cxnId="{B4EBA06E-48A7-4FC4-ABB1-B58E671A8499}">
      <dgm:prSet/>
      <dgm:spPr/>
      <dgm:t>
        <a:bodyPr/>
        <a:lstStyle/>
        <a:p>
          <a:endParaRPr lang="en-US"/>
        </a:p>
      </dgm:t>
    </dgm:pt>
    <dgm:pt modelId="{7542E854-1117-43F6-8E43-1855FA39FBC3}" type="sibTrans" cxnId="{B4EBA06E-48A7-4FC4-ABB1-B58E671A8499}">
      <dgm:prSet/>
      <dgm:spPr/>
      <dgm:t>
        <a:bodyPr/>
        <a:lstStyle/>
        <a:p>
          <a:endParaRPr lang="en-US"/>
        </a:p>
      </dgm:t>
    </dgm:pt>
    <dgm:pt modelId="{7DBB6B24-4383-42B3-A052-B8FE2F40FB60}">
      <dgm:prSet/>
      <dgm:spPr/>
      <dgm:t>
        <a:bodyPr/>
        <a:lstStyle/>
        <a:p>
          <a:r>
            <a:rPr lang="en-US" dirty="0"/>
            <a:t>Leverage responses to plan more efficient and communicative behavior.</a:t>
          </a:r>
        </a:p>
      </dgm:t>
    </dgm:pt>
    <dgm:pt modelId="{0B5C6BD7-0C29-4CCB-83B5-310BF01B22D8}" type="parTrans" cxnId="{7D3DE006-E348-4391-B4F4-70DAF332D717}">
      <dgm:prSet/>
      <dgm:spPr/>
      <dgm:t>
        <a:bodyPr/>
        <a:lstStyle/>
        <a:p>
          <a:endParaRPr lang="en-US"/>
        </a:p>
      </dgm:t>
    </dgm:pt>
    <dgm:pt modelId="{5F942509-6587-49EA-90FA-7BE97EF0CC57}" type="sibTrans" cxnId="{7D3DE006-E348-4391-B4F4-70DAF332D717}">
      <dgm:prSet/>
      <dgm:spPr/>
      <dgm:t>
        <a:bodyPr/>
        <a:lstStyle/>
        <a:p>
          <a:endParaRPr lang="en-US"/>
        </a:p>
      </dgm:t>
    </dgm:pt>
    <dgm:pt modelId="{F77BF7B7-AC3F-EA46-B29A-D40D900513A9}">
      <dgm:prSet/>
      <dgm:spPr/>
      <dgm:t>
        <a:bodyPr/>
        <a:lstStyle/>
        <a:p>
          <a:r>
            <a:rPr lang="en-US" dirty="0"/>
            <a:t>Approximate human as optimal planer and build a reward function through inverse reinforcement learning.</a:t>
          </a:r>
        </a:p>
      </dgm:t>
    </dgm:pt>
    <dgm:pt modelId="{9D730A41-B812-604C-8E7D-72B19D8A353E}" type="parTrans" cxnId="{4B16F30E-1890-ED47-8B63-6A92E1162543}">
      <dgm:prSet/>
      <dgm:spPr/>
      <dgm:t>
        <a:bodyPr/>
        <a:lstStyle/>
        <a:p>
          <a:endParaRPr lang="en-US"/>
        </a:p>
      </dgm:t>
    </dgm:pt>
    <dgm:pt modelId="{4100FA62-D844-6E43-B25B-BBC47504AE24}" type="sibTrans" cxnId="{4B16F30E-1890-ED47-8B63-6A92E1162543}">
      <dgm:prSet/>
      <dgm:spPr/>
      <dgm:t>
        <a:bodyPr/>
        <a:lstStyle/>
        <a:p>
          <a:endParaRPr lang="en-US"/>
        </a:p>
      </dgm:t>
    </dgm:pt>
    <dgm:pt modelId="{295823E1-AD28-F240-8B19-6FFC452AFAC6}">
      <dgm:prSet/>
      <dgm:spPr/>
      <dgm:t>
        <a:bodyPr/>
        <a:lstStyle/>
        <a:p>
          <a:r>
            <a:rPr lang="en-US" b="1" dirty="0"/>
            <a:t>Robot is indeed capable of eliciting desired changes in human state by planning using this dynamical system. </a:t>
          </a:r>
          <a:endParaRPr lang="en-US" dirty="0"/>
        </a:p>
      </dgm:t>
    </dgm:pt>
    <dgm:pt modelId="{29FD56FE-324B-F149-A8E3-B970ED789EEB}" type="parTrans" cxnId="{FB5F06BF-651F-994C-B16E-B92CEA72D98D}">
      <dgm:prSet/>
      <dgm:spPr/>
      <dgm:t>
        <a:bodyPr/>
        <a:lstStyle/>
        <a:p>
          <a:endParaRPr lang="en-US"/>
        </a:p>
      </dgm:t>
    </dgm:pt>
    <dgm:pt modelId="{066DFD02-646A-8341-A1B7-8F80E42EF450}" type="sibTrans" cxnId="{FB5F06BF-651F-994C-B16E-B92CEA72D98D}">
      <dgm:prSet/>
      <dgm:spPr/>
      <dgm:t>
        <a:bodyPr/>
        <a:lstStyle/>
        <a:p>
          <a:endParaRPr lang="en-US"/>
        </a:p>
      </dgm:t>
    </dgm:pt>
    <dgm:pt modelId="{65056DB6-C154-D040-A4C0-DD8E6BF98A33}" type="pres">
      <dgm:prSet presAssocID="{ED016714-D186-4408-AF1C-74A5886C438E}" presName="diagram" presStyleCnt="0">
        <dgm:presLayoutVars>
          <dgm:dir/>
          <dgm:resizeHandles val="exact"/>
        </dgm:presLayoutVars>
      </dgm:prSet>
      <dgm:spPr/>
    </dgm:pt>
    <dgm:pt modelId="{8CB0975A-159F-AB44-9965-5072BDAA9B3C}" type="pres">
      <dgm:prSet presAssocID="{41DC11BD-7277-48EC-AB60-28E3FE543A12}" presName="node" presStyleLbl="node1" presStyleIdx="0" presStyleCnt="5">
        <dgm:presLayoutVars>
          <dgm:bulletEnabled val="1"/>
        </dgm:presLayoutVars>
      </dgm:prSet>
      <dgm:spPr/>
    </dgm:pt>
    <dgm:pt modelId="{96CAD11C-383E-674F-A558-BF7457CB5CB1}" type="pres">
      <dgm:prSet presAssocID="{AC8807E7-FE8B-4AE1-A79B-B8EE19F9AFF8}" presName="sibTrans" presStyleCnt="0"/>
      <dgm:spPr/>
    </dgm:pt>
    <dgm:pt modelId="{3C269093-54E2-514D-9348-1E55515D219C}" type="pres">
      <dgm:prSet presAssocID="{5DF90062-FC39-461F-88C2-2D09A1E5A209}" presName="node" presStyleLbl="node1" presStyleIdx="1" presStyleCnt="5">
        <dgm:presLayoutVars>
          <dgm:bulletEnabled val="1"/>
        </dgm:presLayoutVars>
      </dgm:prSet>
      <dgm:spPr/>
    </dgm:pt>
    <dgm:pt modelId="{5103A4AD-FE0E-3349-890B-43A53C96B91A}" type="pres">
      <dgm:prSet presAssocID="{7542E854-1117-43F6-8E43-1855FA39FBC3}" presName="sibTrans" presStyleCnt="0"/>
      <dgm:spPr/>
    </dgm:pt>
    <dgm:pt modelId="{8BB2A430-F31E-284D-A324-17EFAD3BEADD}" type="pres">
      <dgm:prSet presAssocID="{7DBB6B24-4383-42B3-A052-B8FE2F40FB60}" presName="node" presStyleLbl="node1" presStyleIdx="2" presStyleCnt="5">
        <dgm:presLayoutVars>
          <dgm:bulletEnabled val="1"/>
        </dgm:presLayoutVars>
      </dgm:prSet>
      <dgm:spPr/>
    </dgm:pt>
    <dgm:pt modelId="{43845C63-C5C1-AE47-9FAD-F16F6919B8A3}" type="pres">
      <dgm:prSet presAssocID="{5F942509-6587-49EA-90FA-7BE97EF0CC57}" presName="sibTrans" presStyleCnt="0"/>
      <dgm:spPr/>
    </dgm:pt>
    <dgm:pt modelId="{367F884F-4654-2444-8115-21B5C5695B80}" type="pres">
      <dgm:prSet presAssocID="{F77BF7B7-AC3F-EA46-B29A-D40D900513A9}" presName="node" presStyleLbl="node1" presStyleIdx="3" presStyleCnt="5">
        <dgm:presLayoutVars>
          <dgm:bulletEnabled val="1"/>
        </dgm:presLayoutVars>
      </dgm:prSet>
      <dgm:spPr/>
    </dgm:pt>
    <dgm:pt modelId="{1D06C910-FDE2-024B-8843-9F88F015F5A9}" type="pres">
      <dgm:prSet presAssocID="{4100FA62-D844-6E43-B25B-BBC47504AE24}" presName="sibTrans" presStyleCnt="0"/>
      <dgm:spPr/>
    </dgm:pt>
    <dgm:pt modelId="{03CE966F-F4F6-404B-8B37-C3958D0C58A2}" type="pres">
      <dgm:prSet presAssocID="{295823E1-AD28-F240-8B19-6FFC452AFAC6}" presName="node" presStyleLbl="node1" presStyleIdx="4" presStyleCnt="5">
        <dgm:presLayoutVars>
          <dgm:bulletEnabled val="1"/>
        </dgm:presLayoutVars>
      </dgm:prSet>
      <dgm:spPr/>
    </dgm:pt>
  </dgm:ptLst>
  <dgm:cxnLst>
    <dgm:cxn modelId="{7D3DE006-E348-4391-B4F4-70DAF332D717}" srcId="{ED016714-D186-4408-AF1C-74A5886C438E}" destId="{7DBB6B24-4383-42B3-A052-B8FE2F40FB60}" srcOrd="2" destOrd="0" parTransId="{0B5C6BD7-0C29-4CCB-83B5-310BF01B22D8}" sibTransId="{5F942509-6587-49EA-90FA-7BE97EF0CC57}"/>
    <dgm:cxn modelId="{4B16F30E-1890-ED47-8B63-6A92E1162543}" srcId="{ED016714-D186-4408-AF1C-74A5886C438E}" destId="{F77BF7B7-AC3F-EA46-B29A-D40D900513A9}" srcOrd="3" destOrd="0" parTransId="{9D730A41-B812-604C-8E7D-72B19D8A353E}" sibTransId="{4100FA62-D844-6E43-B25B-BBC47504AE24}"/>
    <dgm:cxn modelId="{A1FFF011-AA12-FD4B-8713-6DC7DE42851E}" type="presOf" srcId="{41DC11BD-7277-48EC-AB60-28E3FE543A12}" destId="{8CB0975A-159F-AB44-9965-5072BDAA9B3C}" srcOrd="0" destOrd="0" presId="urn:microsoft.com/office/officeart/2005/8/layout/default"/>
    <dgm:cxn modelId="{B779BD24-C384-4B37-9CFE-402C6778D495}" srcId="{ED016714-D186-4408-AF1C-74A5886C438E}" destId="{41DC11BD-7277-48EC-AB60-28E3FE543A12}" srcOrd="0" destOrd="0" parTransId="{300B05FD-AA89-48A6-B2FD-939767E0C924}" sibTransId="{AC8807E7-FE8B-4AE1-A79B-B8EE19F9AFF8}"/>
    <dgm:cxn modelId="{B4EBA06E-48A7-4FC4-ABB1-B58E671A8499}" srcId="{ED016714-D186-4408-AF1C-74A5886C438E}" destId="{5DF90062-FC39-461F-88C2-2D09A1E5A209}" srcOrd="1" destOrd="0" parTransId="{B68A2A56-F6F0-4685-BF10-E60C0123761D}" sibTransId="{7542E854-1117-43F6-8E43-1855FA39FBC3}"/>
    <dgm:cxn modelId="{D46D498A-83DF-2543-BCBF-BCB72EBF8AB1}" type="presOf" srcId="{295823E1-AD28-F240-8B19-6FFC452AFAC6}" destId="{03CE966F-F4F6-404B-8B37-C3958D0C58A2}" srcOrd="0" destOrd="0" presId="urn:microsoft.com/office/officeart/2005/8/layout/default"/>
    <dgm:cxn modelId="{5BC9C494-A4EB-3544-9A07-1A3EA46A118F}" type="presOf" srcId="{ED016714-D186-4408-AF1C-74A5886C438E}" destId="{65056DB6-C154-D040-A4C0-DD8E6BF98A33}" srcOrd="0" destOrd="0" presId="urn:microsoft.com/office/officeart/2005/8/layout/default"/>
    <dgm:cxn modelId="{53EFFDB3-2542-314D-BE71-7D48A1314B8F}" type="presOf" srcId="{F77BF7B7-AC3F-EA46-B29A-D40D900513A9}" destId="{367F884F-4654-2444-8115-21B5C5695B80}" srcOrd="0" destOrd="0" presId="urn:microsoft.com/office/officeart/2005/8/layout/default"/>
    <dgm:cxn modelId="{FB5F06BF-651F-994C-B16E-B92CEA72D98D}" srcId="{ED016714-D186-4408-AF1C-74A5886C438E}" destId="{295823E1-AD28-F240-8B19-6FFC452AFAC6}" srcOrd="4" destOrd="0" parTransId="{29FD56FE-324B-F149-A8E3-B970ED789EEB}" sibTransId="{066DFD02-646A-8341-A1B7-8F80E42EF450}"/>
    <dgm:cxn modelId="{0318F1DB-3F24-5643-B476-A797BAE52924}" type="presOf" srcId="{7DBB6B24-4383-42B3-A052-B8FE2F40FB60}" destId="{8BB2A430-F31E-284D-A324-17EFAD3BEADD}" srcOrd="0" destOrd="0" presId="urn:microsoft.com/office/officeart/2005/8/layout/default"/>
    <dgm:cxn modelId="{40F031FD-C54D-EE4B-99A7-71A17979A56C}" type="presOf" srcId="{5DF90062-FC39-461F-88C2-2D09A1E5A209}" destId="{3C269093-54E2-514D-9348-1E55515D219C}" srcOrd="0" destOrd="0" presId="urn:microsoft.com/office/officeart/2005/8/layout/default"/>
    <dgm:cxn modelId="{4DA2E72A-3A72-3A43-9594-461257213DD6}" type="presParOf" srcId="{65056DB6-C154-D040-A4C0-DD8E6BF98A33}" destId="{8CB0975A-159F-AB44-9965-5072BDAA9B3C}" srcOrd="0" destOrd="0" presId="urn:microsoft.com/office/officeart/2005/8/layout/default"/>
    <dgm:cxn modelId="{F3D30B95-B04B-0446-8641-218F0973D7AD}" type="presParOf" srcId="{65056DB6-C154-D040-A4C0-DD8E6BF98A33}" destId="{96CAD11C-383E-674F-A558-BF7457CB5CB1}" srcOrd="1" destOrd="0" presId="urn:microsoft.com/office/officeart/2005/8/layout/default"/>
    <dgm:cxn modelId="{588E629A-C705-9746-8B4F-2E99FB4843F5}" type="presParOf" srcId="{65056DB6-C154-D040-A4C0-DD8E6BF98A33}" destId="{3C269093-54E2-514D-9348-1E55515D219C}" srcOrd="2" destOrd="0" presId="urn:microsoft.com/office/officeart/2005/8/layout/default"/>
    <dgm:cxn modelId="{28B05E4C-8436-BC4A-8922-7BABCEC2D8C2}" type="presParOf" srcId="{65056DB6-C154-D040-A4C0-DD8E6BF98A33}" destId="{5103A4AD-FE0E-3349-890B-43A53C96B91A}" srcOrd="3" destOrd="0" presId="urn:microsoft.com/office/officeart/2005/8/layout/default"/>
    <dgm:cxn modelId="{C98193C6-D193-B14A-A38B-57B01DBC2D6D}" type="presParOf" srcId="{65056DB6-C154-D040-A4C0-DD8E6BF98A33}" destId="{8BB2A430-F31E-284D-A324-17EFAD3BEADD}" srcOrd="4" destOrd="0" presId="urn:microsoft.com/office/officeart/2005/8/layout/default"/>
    <dgm:cxn modelId="{EF62718C-8811-FC48-92EA-6E670E121473}" type="presParOf" srcId="{65056DB6-C154-D040-A4C0-DD8E6BF98A33}" destId="{43845C63-C5C1-AE47-9FAD-F16F6919B8A3}" srcOrd="5" destOrd="0" presId="urn:microsoft.com/office/officeart/2005/8/layout/default"/>
    <dgm:cxn modelId="{DF0E99C9-659A-B540-86EC-9BA068A42D8A}" type="presParOf" srcId="{65056DB6-C154-D040-A4C0-DD8E6BF98A33}" destId="{367F884F-4654-2444-8115-21B5C5695B80}" srcOrd="6" destOrd="0" presId="urn:microsoft.com/office/officeart/2005/8/layout/default"/>
    <dgm:cxn modelId="{9FDED1D2-E7B9-AB42-B256-26562CACA465}" type="presParOf" srcId="{65056DB6-C154-D040-A4C0-DD8E6BF98A33}" destId="{1D06C910-FDE2-024B-8843-9F88F015F5A9}" srcOrd="7" destOrd="0" presId="urn:microsoft.com/office/officeart/2005/8/layout/default"/>
    <dgm:cxn modelId="{2C927267-1252-2B4D-B78A-858A9CB7045E}" type="presParOf" srcId="{65056DB6-C154-D040-A4C0-DD8E6BF98A33}" destId="{03CE966F-F4F6-404B-8B37-C3958D0C58A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A87ECF-3D62-49AA-849B-8CB3AD709F24}" type="doc">
      <dgm:prSet loTypeId="urn:microsoft.com/office/officeart/2005/8/layout/hierarchy1" loCatId="hierarchy" qsTypeId="urn:microsoft.com/office/officeart/2005/8/quickstyle/simple3" qsCatId="simple" csTypeId="urn:microsoft.com/office/officeart/2005/8/colors/accent0_2" csCatId="mainScheme"/>
      <dgm:spPr/>
      <dgm:t>
        <a:bodyPr/>
        <a:lstStyle/>
        <a:p>
          <a:endParaRPr lang="en-US"/>
        </a:p>
      </dgm:t>
    </dgm:pt>
    <dgm:pt modelId="{3551ADE8-3CCC-47FF-8513-C7941DEEA241}">
      <dgm:prSet/>
      <dgm:spPr/>
      <dgm:t>
        <a:bodyPr/>
        <a:lstStyle/>
        <a:p>
          <a:r>
            <a:rPr lang="en-US"/>
            <a:t>Theono software to compute Jacobian and Hessians.</a:t>
          </a:r>
        </a:p>
      </dgm:t>
    </dgm:pt>
    <dgm:pt modelId="{F8B24F49-4DBC-4C7E-9D9C-2A408C546778}" type="parTrans" cxnId="{1F74A7E2-16B5-457C-B079-37222A46F2D6}">
      <dgm:prSet/>
      <dgm:spPr/>
      <dgm:t>
        <a:bodyPr/>
        <a:lstStyle/>
        <a:p>
          <a:endParaRPr lang="en-US"/>
        </a:p>
      </dgm:t>
    </dgm:pt>
    <dgm:pt modelId="{8652F169-3B0B-45AF-817F-2DADAC9040D1}" type="sibTrans" cxnId="{1F74A7E2-16B5-457C-B079-37222A46F2D6}">
      <dgm:prSet/>
      <dgm:spPr/>
      <dgm:t>
        <a:bodyPr/>
        <a:lstStyle/>
        <a:p>
          <a:endParaRPr lang="en-US"/>
        </a:p>
      </dgm:t>
    </dgm:pt>
    <dgm:pt modelId="{9D36E825-0177-4E0F-9D1B-F23FE4582762}">
      <dgm:prSet/>
      <dgm:spPr/>
      <dgm:t>
        <a:bodyPr/>
        <a:lstStyle/>
        <a:p>
          <a:r>
            <a:rPr lang="en-US"/>
            <a:t>0.3 seconds for N = 5.</a:t>
          </a:r>
        </a:p>
      </dgm:t>
    </dgm:pt>
    <dgm:pt modelId="{E4310436-64AE-4DFD-9039-7ACF1F39D80B}" type="parTrans" cxnId="{A52A7C69-B757-483D-B052-64CA2384BEA1}">
      <dgm:prSet/>
      <dgm:spPr/>
      <dgm:t>
        <a:bodyPr/>
        <a:lstStyle/>
        <a:p>
          <a:endParaRPr lang="en-US"/>
        </a:p>
      </dgm:t>
    </dgm:pt>
    <dgm:pt modelId="{A719E49D-7F77-4D8C-9239-02A5A9A755D7}" type="sibTrans" cxnId="{A52A7C69-B757-483D-B052-64CA2384BEA1}">
      <dgm:prSet/>
      <dgm:spPr/>
      <dgm:t>
        <a:bodyPr/>
        <a:lstStyle/>
        <a:p>
          <a:endParaRPr lang="en-US"/>
        </a:p>
      </dgm:t>
    </dgm:pt>
    <dgm:pt modelId="{17809EC0-EB1F-43E7-8225-953F4AA231F9}">
      <dgm:prSet/>
      <dgm:spPr/>
      <dgm:t>
        <a:bodyPr/>
        <a:lstStyle/>
        <a:p>
          <a:r>
            <a:rPr lang="en-US"/>
            <a:t>2.3GHz Intel Core i7 + 16GB RAM.</a:t>
          </a:r>
        </a:p>
      </dgm:t>
    </dgm:pt>
    <dgm:pt modelId="{377AA427-98F7-4F12-A5E1-0D6896564926}" type="parTrans" cxnId="{F563E2AD-5B09-4B0D-A46C-160D34F64474}">
      <dgm:prSet/>
      <dgm:spPr/>
      <dgm:t>
        <a:bodyPr/>
        <a:lstStyle/>
        <a:p>
          <a:endParaRPr lang="en-US"/>
        </a:p>
      </dgm:t>
    </dgm:pt>
    <dgm:pt modelId="{B1587449-5041-470A-B618-A5604F33009E}" type="sibTrans" cxnId="{F563E2AD-5B09-4B0D-A46C-160D34F64474}">
      <dgm:prSet/>
      <dgm:spPr/>
      <dgm:t>
        <a:bodyPr/>
        <a:lstStyle/>
        <a:p>
          <a:endParaRPr lang="en-US"/>
        </a:p>
      </dgm:t>
    </dgm:pt>
    <dgm:pt modelId="{0D46DBD4-6D8F-7D40-9555-8E5C51678FC3}" type="pres">
      <dgm:prSet presAssocID="{F8A87ECF-3D62-49AA-849B-8CB3AD709F2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1759B80-7B63-784B-8E21-AB771C49D8D9}" type="pres">
      <dgm:prSet presAssocID="{3551ADE8-3CCC-47FF-8513-C7941DEEA241}" presName="hierRoot1" presStyleCnt="0"/>
      <dgm:spPr/>
    </dgm:pt>
    <dgm:pt modelId="{128413B0-4EAD-A544-AD93-0C032028CB50}" type="pres">
      <dgm:prSet presAssocID="{3551ADE8-3CCC-47FF-8513-C7941DEEA241}" presName="composite" presStyleCnt="0"/>
      <dgm:spPr/>
    </dgm:pt>
    <dgm:pt modelId="{1413E31B-B29B-6E49-8432-E616746C3443}" type="pres">
      <dgm:prSet presAssocID="{3551ADE8-3CCC-47FF-8513-C7941DEEA241}" presName="background" presStyleLbl="node0" presStyleIdx="0" presStyleCnt="3"/>
      <dgm:spPr/>
    </dgm:pt>
    <dgm:pt modelId="{28AE3076-8EDE-114E-8882-41D5B3C6A868}" type="pres">
      <dgm:prSet presAssocID="{3551ADE8-3CCC-47FF-8513-C7941DEEA241}" presName="text" presStyleLbl="fgAcc0" presStyleIdx="0" presStyleCnt="3">
        <dgm:presLayoutVars>
          <dgm:chPref val="3"/>
        </dgm:presLayoutVars>
      </dgm:prSet>
      <dgm:spPr/>
    </dgm:pt>
    <dgm:pt modelId="{722EDDC4-884A-604C-BECC-CD8D5F9E6576}" type="pres">
      <dgm:prSet presAssocID="{3551ADE8-3CCC-47FF-8513-C7941DEEA241}" presName="hierChild2" presStyleCnt="0"/>
      <dgm:spPr/>
    </dgm:pt>
    <dgm:pt modelId="{F10F9E80-8923-8B43-94A8-29A9A8BF8EEC}" type="pres">
      <dgm:prSet presAssocID="{9D36E825-0177-4E0F-9D1B-F23FE4582762}" presName="hierRoot1" presStyleCnt="0"/>
      <dgm:spPr/>
    </dgm:pt>
    <dgm:pt modelId="{C48A9260-7D8F-2E4E-AC17-131BB1CDA4B1}" type="pres">
      <dgm:prSet presAssocID="{9D36E825-0177-4E0F-9D1B-F23FE4582762}" presName="composite" presStyleCnt="0"/>
      <dgm:spPr/>
    </dgm:pt>
    <dgm:pt modelId="{97987E4F-925D-754B-8CDF-2842A7A72774}" type="pres">
      <dgm:prSet presAssocID="{9D36E825-0177-4E0F-9D1B-F23FE4582762}" presName="background" presStyleLbl="node0" presStyleIdx="1" presStyleCnt="3"/>
      <dgm:spPr/>
    </dgm:pt>
    <dgm:pt modelId="{07D4E630-CE7E-C84C-80ED-FB4E40281F3E}" type="pres">
      <dgm:prSet presAssocID="{9D36E825-0177-4E0F-9D1B-F23FE4582762}" presName="text" presStyleLbl="fgAcc0" presStyleIdx="1" presStyleCnt="3">
        <dgm:presLayoutVars>
          <dgm:chPref val="3"/>
        </dgm:presLayoutVars>
      </dgm:prSet>
      <dgm:spPr/>
    </dgm:pt>
    <dgm:pt modelId="{B701ABC2-0CCD-FB4B-88E8-AB239049088C}" type="pres">
      <dgm:prSet presAssocID="{9D36E825-0177-4E0F-9D1B-F23FE4582762}" presName="hierChild2" presStyleCnt="0"/>
      <dgm:spPr/>
    </dgm:pt>
    <dgm:pt modelId="{4D028FAF-D857-CF4C-857D-152C36DC0EAB}" type="pres">
      <dgm:prSet presAssocID="{17809EC0-EB1F-43E7-8225-953F4AA231F9}" presName="hierRoot1" presStyleCnt="0"/>
      <dgm:spPr/>
    </dgm:pt>
    <dgm:pt modelId="{56EDFCBA-0487-3E49-A55F-D50D4CD774DD}" type="pres">
      <dgm:prSet presAssocID="{17809EC0-EB1F-43E7-8225-953F4AA231F9}" presName="composite" presStyleCnt="0"/>
      <dgm:spPr/>
    </dgm:pt>
    <dgm:pt modelId="{87829A6F-CA87-584E-8523-505888AC6B9F}" type="pres">
      <dgm:prSet presAssocID="{17809EC0-EB1F-43E7-8225-953F4AA231F9}" presName="background" presStyleLbl="node0" presStyleIdx="2" presStyleCnt="3"/>
      <dgm:spPr/>
    </dgm:pt>
    <dgm:pt modelId="{9D5DD4E0-0C9E-C742-A1B7-9A9124304F90}" type="pres">
      <dgm:prSet presAssocID="{17809EC0-EB1F-43E7-8225-953F4AA231F9}" presName="text" presStyleLbl="fgAcc0" presStyleIdx="2" presStyleCnt="3">
        <dgm:presLayoutVars>
          <dgm:chPref val="3"/>
        </dgm:presLayoutVars>
      </dgm:prSet>
      <dgm:spPr/>
    </dgm:pt>
    <dgm:pt modelId="{78C4F21A-B26B-9B43-B02D-FAE58EE835A0}" type="pres">
      <dgm:prSet presAssocID="{17809EC0-EB1F-43E7-8225-953F4AA231F9}" presName="hierChild2" presStyleCnt="0"/>
      <dgm:spPr/>
    </dgm:pt>
  </dgm:ptLst>
  <dgm:cxnLst>
    <dgm:cxn modelId="{3DC33168-622D-3F42-8198-8B06C45E24A3}" type="presOf" srcId="{9D36E825-0177-4E0F-9D1B-F23FE4582762}" destId="{07D4E630-CE7E-C84C-80ED-FB4E40281F3E}" srcOrd="0" destOrd="0" presId="urn:microsoft.com/office/officeart/2005/8/layout/hierarchy1"/>
    <dgm:cxn modelId="{A52A7C69-B757-483D-B052-64CA2384BEA1}" srcId="{F8A87ECF-3D62-49AA-849B-8CB3AD709F24}" destId="{9D36E825-0177-4E0F-9D1B-F23FE4582762}" srcOrd="1" destOrd="0" parTransId="{E4310436-64AE-4DFD-9039-7ACF1F39D80B}" sibTransId="{A719E49D-7F77-4D8C-9239-02A5A9A755D7}"/>
    <dgm:cxn modelId="{D0B03D97-70EF-9C4D-A20F-BC23CBFD7409}" type="presOf" srcId="{3551ADE8-3CCC-47FF-8513-C7941DEEA241}" destId="{28AE3076-8EDE-114E-8882-41D5B3C6A868}" srcOrd="0" destOrd="0" presId="urn:microsoft.com/office/officeart/2005/8/layout/hierarchy1"/>
    <dgm:cxn modelId="{F563E2AD-5B09-4B0D-A46C-160D34F64474}" srcId="{F8A87ECF-3D62-49AA-849B-8CB3AD709F24}" destId="{17809EC0-EB1F-43E7-8225-953F4AA231F9}" srcOrd="2" destOrd="0" parTransId="{377AA427-98F7-4F12-A5E1-0D6896564926}" sibTransId="{B1587449-5041-470A-B618-A5604F33009E}"/>
    <dgm:cxn modelId="{EAA136D0-DF7F-6548-AE8B-01B69B04D09F}" type="presOf" srcId="{F8A87ECF-3D62-49AA-849B-8CB3AD709F24}" destId="{0D46DBD4-6D8F-7D40-9555-8E5C51678FC3}" srcOrd="0" destOrd="0" presId="urn:microsoft.com/office/officeart/2005/8/layout/hierarchy1"/>
    <dgm:cxn modelId="{1F74A7E2-16B5-457C-B079-37222A46F2D6}" srcId="{F8A87ECF-3D62-49AA-849B-8CB3AD709F24}" destId="{3551ADE8-3CCC-47FF-8513-C7941DEEA241}" srcOrd="0" destOrd="0" parTransId="{F8B24F49-4DBC-4C7E-9D9C-2A408C546778}" sibTransId="{8652F169-3B0B-45AF-817F-2DADAC9040D1}"/>
    <dgm:cxn modelId="{26CEA3FB-B2BD-934D-A17A-AA7961160232}" type="presOf" srcId="{17809EC0-EB1F-43E7-8225-953F4AA231F9}" destId="{9D5DD4E0-0C9E-C742-A1B7-9A9124304F90}" srcOrd="0" destOrd="0" presId="urn:microsoft.com/office/officeart/2005/8/layout/hierarchy1"/>
    <dgm:cxn modelId="{A346698C-57BB-524B-BC8E-37B91325ED78}" type="presParOf" srcId="{0D46DBD4-6D8F-7D40-9555-8E5C51678FC3}" destId="{C1759B80-7B63-784B-8E21-AB771C49D8D9}" srcOrd="0" destOrd="0" presId="urn:microsoft.com/office/officeart/2005/8/layout/hierarchy1"/>
    <dgm:cxn modelId="{55A0C2B2-F5A7-A54A-96A9-E7473F68A3D4}" type="presParOf" srcId="{C1759B80-7B63-784B-8E21-AB771C49D8D9}" destId="{128413B0-4EAD-A544-AD93-0C032028CB50}" srcOrd="0" destOrd="0" presId="urn:microsoft.com/office/officeart/2005/8/layout/hierarchy1"/>
    <dgm:cxn modelId="{6495CED6-F809-8B4E-B34F-D6F37CAC7404}" type="presParOf" srcId="{128413B0-4EAD-A544-AD93-0C032028CB50}" destId="{1413E31B-B29B-6E49-8432-E616746C3443}" srcOrd="0" destOrd="0" presId="urn:microsoft.com/office/officeart/2005/8/layout/hierarchy1"/>
    <dgm:cxn modelId="{AFA5B96E-846C-384E-820C-822028E10D30}" type="presParOf" srcId="{128413B0-4EAD-A544-AD93-0C032028CB50}" destId="{28AE3076-8EDE-114E-8882-41D5B3C6A868}" srcOrd="1" destOrd="0" presId="urn:microsoft.com/office/officeart/2005/8/layout/hierarchy1"/>
    <dgm:cxn modelId="{71BADE62-AA29-0D43-A3BA-40AD380B3213}" type="presParOf" srcId="{C1759B80-7B63-784B-8E21-AB771C49D8D9}" destId="{722EDDC4-884A-604C-BECC-CD8D5F9E6576}" srcOrd="1" destOrd="0" presId="urn:microsoft.com/office/officeart/2005/8/layout/hierarchy1"/>
    <dgm:cxn modelId="{63E35FC5-AE77-3E4E-9F97-2D5FB8640CF6}" type="presParOf" srcId="{0D46DBD4-6D8F-7D40-9555-8E5C51678FC3}" destId="{F10F9E80-8923-8B43-94A8-29A9A8BF8EEC}" srcOrd="1" destOrd="0" presId="urn:microsoft.com/office/officeart/2005/8/layout/hierarchy1"/>
    <dgm:cxn modelId="{6FBAB639-2F89-794B-8DA1-079D7432248B}" type="presParOf" srcId="{F10F9E80-8923-8B43-94A8-29A9A8BF8EEC}" destId="{C48A9260-7D8F-2E4E-AC17-131BB1CDA4B1}" srcOrd="0" destOrd="0" presId="urn:microsoft.com/office/officeart/2005/8/layout/hierarchy1"/>
    <dgm:cxn modelId="{8C5E7C94-74A9-8645-B1C6-68DBC3B9119D}" type="presParOf" srcId="{C48A9260-7D8F-2E4E-AC17-131BB1CDA4B1}" destId="{97987E4F-925D-754B-8CDF-2842A7A72774}" srcOrd="0" destOrd="0" presId="urn:microsoft.com/office/officeart/2005/8/layout/hierarchy1"/>
    <dgm:cxn modelId="{E8D45CEB-B279-BC46-90A6-D46067C949EE}" type="presParOf" srcId="{C48A9260-7D8F-2E4E-AC17-131BB1CDA4B1}" destId="{07D4E630-CE7E-C84C-80ED-FB4E40281F3E}" srcOrd="1" destOrd="0" presId="urn:microsoft.com/office/officeart/2005/8/layout/hierarchy1"/>
    <dgm:cxn modelId="{EB4F96E1-0D7F-0340-A000-DFFC49DB51B2}" type="presParOf" srcId="{F10F9E80-8923-8B43-94A8-29A9A8BF8EEC}" destId="{B701ABC2-0CCD-FB4B-88E8-AB239049088C}" srcOrd="1" destOrd="0" presId="urn:microsoft.com/office/officeart/2005/8/layout/hierarchy1"/>
    <dgm:cxn modelId="{037304EA-88DC-9849-B5CF-FD68EC2D61AB}" type="presParOf" srcId="{0D46DBD4-6D8F-7D40-9555-8E5C51678FC3}" destId="{4D028FAF-D857-CF4C-857D-152C36DC0EAB}" srcOrd="2" destOrd="0" presId="urn:microsoft.com/office/officeart/2005/8/layout/hierarchy1"/>
    <dgm:cxn modelId="{045BB31A-4CA8-1348-B357-2A6491D8093D}" type="presParOf" srcId="{4D028FAF-D857-CF4C-857D-152C36DC0EAB}" destId="{56EDFCBA-0487-3E49-A55F-D50D4CD774DD}" srcOrd="0" destOrd="0" presId="urn:microsoft.com/office/officeart/2005/8/layout/hierarchy1"/>
    <dgm:cxn modelId="{6976B922-12BC-624F-ACA5-9FC8039B3AB4}" type="presParOf" srcId="{56EDFCBA-0487-3E49-A55F-D50D4CD774DD}" destId="{87829A6F-CA87-584E-8523-505888AC6B9F}" srcOrd="0" destOrd="0" presId="urn:microsoft.com/office/officeart/2005/8/layout/hierarchy1"/>
    <dgm:cxn modelId="{752CA7B0-6106-A846-B55E-01D518F27AD1}" type="presParOf" srcId="{56EDFCBA-0487-3E49-A55F-D50D4CD774DD}" destId="{9D5DD4E0-0C9E-C742-A1B7-9A9124304F90}" srcOrd="1" destOrd="0" presId="urn:microsoft.com/office/officeart/2005/8/layout/hierarchy1"/>
    <dgm:cxn modelId="{F003E31D-A28D-8F47-8505-C0FFAF0801D4}" type="presParOf" srcId="{4D028FAF-D857-CF4C-857D-152C36DC0EAB}" destId="{78C4F21A-B26B-9B43-B02D-FAE58EE835A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730D8D9-51B1-4720-B970-8164E97F3208}" type="doc">
      <dgm:prSet loTypeId="urn:microsoft.com/office/officeart/2016/7/layout/LinearBlockProcessNumbered" loCatId="process" qsTypeId="urn:microsoft.com/office/officeart/2005/8/quickstyle/simple3" qsCatId="simple" csTypeId="urn:microsoft.com/office/officeart/2005/8/colors/accent1_1" csCatId="accent1"/>
      <dgm:spPr/>
      <dgm:t>
        <a:bodyPr/>
        <a:lstStyle/>
        <a:p>
          <a:endParaRPr lang="en-US"/>
        </a:p>
      </dgm:t>
    </dgm:pt>
    <dgm:pt modelId="{3F5251D7-CBD3-4E98-A4B1-DEC44D98CD5B}">
      <dgm:prSet/>
      <dgm:spPr/>
      <dgm:t>
        <a:bodyPr/>
        <a:lstStyle/>
        <a:p>
          <a:r>
            <a:rPr lang="en-US"/>
            <a:t>Obtain rH(xt, uR, uH) from human data through inverse reinforcement learning.</a:t>
          </a:r>
        </a:p>
      </dgm:t>
    </dgm:pt>
    <dgm:pt modelId="{5AF6BDA0-FA6D-4B9B-AB3B-359AB0158179}" type="parTrans" cxnId="{2392D221-5EA2-43C9-BF9C-A38CA365687E}">
      <dgm:prSet/>
      <dgm:spPr/>
      <dgm:t>
        <a:bodyPr/>
        <a:lstStyle/>
        <a:p>
          <a:endParaRPr lang="en-US"/>
        </a:p>
      </dgm:t>
    </dgm:pt>
    <dgm:pt modelId="{866704BE-CA8B-4565-92DB-A07E15A0FB00}" type="sibTrans" cxnId="{2392D221-5EA2-43C9-BF9C-A38CA365687E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AC72752C-B2CE-48A1-986B-332C1547157E}">
      <dgm:prSet/>
      <dgm:spPr/>
      <dgm:t>
        <a:bodyPr/>
        <a:lstStyle/>
        <a:p>
          <a:r>
            <a:rPr lang="en-US"/>
            <a:t>Parametrize the human reward function as a linear combination of features.</a:t>
          </a:r>
        </a:p>
      </dgm:t>
    </dgm:pt>
    <dgm:pt modelId="{263BA2CB-DE97-44F3-AD6A-A557E628C540}" type="parTrans" cxnId="{7AFAFC95-CA33-4E5B-B972-BBB2880E994F}">
      <dgm:prSet/>
      <dgm:spPr/>
      <dgm:t>
        <a:bodyPr/>
        <a:lstStyle/>
        <a:p>
          <a:endParaRPr lang="en-US"/>
        </a:p>
      </dgm:t>
    </dgm:pt>
    <dgm:pt modelId="{D8447CAA-5AF7-4B1E-BC57-FD41CE793975}" type="sibTrans" cxnId="{7AFAFC95-CA33-4E5B-B972-BBB2880E994F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802DD781-0711-4D4B-976C-620E142F3AAA}">
      <dgm:prSet/>
      <dgm:spPr/>
      <dgm:t>
        <a:bodyPr/>
        <a:lstStyle/>
        <a:p>
          <a:r>
            <a:rPr lang="en-US"/>
            <a:t>Apply Max entropy model- Trajectories having higher reward being more probable.</a:t>
          </a:r>
        </a:p>
      </dgm:t>
    </dgm:pt>
    <dgm:pt modelId="{79C17FC0-6C06-467C-92C1-C30C4B146178}" type="parTrans" cxnId="{8A842D45-A503-49A6-922E-89526ADDFE5D}">
      <dgm:prSet/>
      <dgm:spPr/>
      <dgm:t>
        <a:bodyPr/>
        <a:lstStyle/>
        <a:p>
          <a:endParaRPr lang="en-US"/>
        </a:p>
      </dgm:t>
    </dgm:pt>
    <dgm:pt modelId="{A2973B4E-68B0-4A8E-AF08-997F62D6D2FF}" type="sibTrans" cxnId="{8A842D45-A503-49A6-922E-89526ADDFE5D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6776D5C5-AEA2-BA4D-A85B-FFE903511F38}" type="pres">
      <dgm:prSet presAssocID="{A730D8D9-51B1-4720-B970-8164E97F3208}" presName="Name0" presStyleCnt="0">
        <dgm:presLayoutVars>
          <dgm:animLvl val="lvl"/>
          <dgm:resizeHandles val="exact"/>
        </dgm:presLayoutVars>
      </dgm:prSet>
      <dgm:spPr/>
    </dgm:pt>
    <dgm:pt modelId="{845088E8-6A5A-B348-8070-742CA5572E54}" type="pres">
      <dgm:prSet presAssocID="{3F5251D7-CBD3-4E98-A4B1-DEC44D98CD5B}" presName="compositeNode" presStyleCnt="0">
        <dgm:presLayoutVars>
          <dgm:bulletEnabled val="1"/>
        </dgm:presLayoutVars>
      </dgm:prSet>
      <dgm:spPr/>
    </dgm:pt>
    <dgm:pt modelId="{D4B873B9-4965-E24A-86C9-02AB41B56189}" type="pres">
      <dgm:prSet presAssocID="{3F5251D7-CBD3-4E98-A4B1-DEC44D98CD5B}" presName="bgRect" presStyleLbl="alignNode1" presStyleIdx="0" presStyleCnt="3"/>
      <dgm:spPr/>
    </dgm:pt>
    <dgm:pt modelId="{2BDEBBAA-5C06-2742-B8B4-1AD82EF37ABB}" type="pres">
      <dgm:prSet presAssocID="{866704BE-CA8B-4565-92DB-A07E15A0FB00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B01178F8-96F0-5E44-9719-7C3F04B7DF6E}" type="pres">
      <dgm:prSet presAssocID="{3F5251D7-CBD3-4E98-A4B1-DEC44D98CD5B}" presName="nodeRect" presStyleLbl="alignNode1" presStyleIdx="0" presStyleCnt="3">
        <dgm:presLayoutVars>
          <dgm:bulletEnabled val="1"/>
        </dgm:presLayoutVars>
      </dgm:prSet>
      <dgm:spPr/>
    </dgm:pt>
    <dgm:pt modelId="{39826F77-BAE4-3F4F-B2E1-4D3578CE4382}" type="pres">
      <dgm:prSet presAssocID="{866704BE-CA8B-4565-92DB-A07E15A0FB00}" presName="sibTrans" presStyleCnt="0"/>
      <dgm:spPr/>
    </dgm:pt>
    <dgm:pt modelId="{F7DE56DE-B4AE-904A-8B20-8F9B31636B06}" type="pres">
      <dgm:prSet presAssocID="{AC72752C-B2CE-48A1-986B-332C1547157E}" presName="compositeNode" presStyleCnt="0">
        <dgm:presLayoutVars>
          <dgm:bulletEnabled val="1"/>
        </dgm:presLayoutVars>
      </dgm:prSet>
      <dgm:spPr/>
    </dgm:pt>
    <dgm:pt modelId="{D4FDC4E2-AEBF-794C-86FA-83B7380701A8}" type="pres">
      <dgm:prSet presAssocID="{AC72752C-B2CE-48A1-986B-332C1547157E}" presName="bgRect" presStyleLbl="alignNode1" presStyleIdx="1" presStyleCnt="3"/>
      <dgm:spPr/>
    </dgm:pt>
    <dgm:pt modelId="{DED3FD87-C117-B74F-AD31-E22AABE372E6}" type="pres">
      <dgm:prSet presAssocID="{D8447CAA-5AF7-4B1E-BC57-FD41CE793975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6FC080DD-FD26-D14E-A196-0B894C078217}" type="pres">
      <dgm:prSet presAssocID="{AC72752C-B2CE-48A1-986B-332C1547157E}" presName="nodeRect" presStyleLbl="alignNode1" presStyleIdx="1" presStyleCnt="3">
        <dgm:presLayoutVars>
          <dgm:bulletEnabled val="1"/>
        </dgm:presLayoutVars>
      </dgm:prSet>
      <dgm:spPr/>
    </dgm:pt>
    <dgm:pt modelId="{EAA20202-8548-6A48-98E3-889650FB739D}" type="pres">
      <dgm:prSet presAssocID="{D8447CAA-5AF7-4B1E-BC57-FD41CE793975}" presName="sibTrans" presStyleCnt="0"/>
      <dgm:spPr/>
    </dgm:pt>
    <dgm:pt modelId="{0BBCE1B5-96F3-6F41-B0CD-0CBE77752D73}" type="pres">
      <dgm:prSet presAssocID="{802DD781-0711-4D4B-976C-620E142F3AAA}" presName="compositeNode" presStyleCnt="0">
        <dgm:presLayoutVars>
          <dgm:bulletEnabled val="1"/>
        </dgm:presLayoutVars>
      </dgm:prSet>
      <dgm:spPr/>
    </dgm:pt>
    <dgm:pt modelId="{A058E9C2-16F3-244F-9E0E-05556D2EA867}" type="pres">
      <dgm:prSet presAssocID="{802DD781-0711-4D4B-976C-620E142F3AAA}" presName="bgRect" presStyleLbl="alignNode1" presStyleIdx="2" presStyleCnt="3"/>
      <dgm:spPr/>
    </dgm:pt>
    <dgm:pt modelId="{C16A3709-DD73-484B-A5BC-5EE4DFFB3FEA}" type="pres">
      <dgm:prSet presAssocID="{A2973B4E-68B0-4A8E-AF08-997F62D6D2FF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E5FEBC6D-6888-5445-A8FB-60EF63537179}" type="pres">
      <dgm:prSet presAssocID="{802DD781-0711-4D4B-976C-620E142F3AAA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1ECA1A07-4328-B048-9DAD-0F86D33095F1}" type="presOf" srcId="{3F5251D7-CBD3-4E98-A4B1-DEC44D98CD5B}" destId="{D4B873B9-4965-E24A-86C9-02AB41B56189}" srcOrd="0" destOrd="0" presId="urn:microsoft.com/office/officeart/2016/7/layout/LinearBlockProcessNumbered"/>
    <dgm:cxn modelId="{2392D221-5EA2-43C9-BF9C-A38CA365687E}" srcId="{A730D8D9-51B1-4720-B970-8164E97F3208}" destId="{3F5251D7-CBD3-4E98-A4B1-DEC44D98CD5B}" srcOrd="0" destOrd="0" parTransId="{5AF6BDA0-FA6D-4B9B-AB3B-359AB0158179}" sibTransId="{866704BE-CA8B-4565-92DB-A07E15A0FB00}"/>
    <dgm:cxn modelId="{8563862A-1947-BD4E-8EA1-E776F779C45C}" type="presOf" srcId="{A730D8D9-51B1-4720-B970-8164E97F3208}" destId="{6776D5C5-AEA2-BA4D-A85B-FFE903511F38}" srcOrd="0" destOrd="0" presId="urn:microsoft.com/office/officeart/2016/7/layout/LinearBlockProcessNumbered"/>
    <dgm:cxn modelId="{8A842D45-A503-49A6-922E-89526ADDFE5D}" srcId="{A730D8D9-51B1-4720-B970-8164E97F3208}" destId="{802DD781-0711-4D4B-976C-620E142F3AAA}" srcOrd="2" destOrd="0" parTransId="{79C17FC0-6C06-467C-92C1-C30C4B146178}" sibTransId="{A2973B4E-68B0-4A8E-AF08-997F62D6D2FF}"/>
    <dgm:cxn modelId="{0532FE55-5CB2-CD48-91CF-DA86266D8488}" type="presOf" srcId="{AC72752C-B2CE-48A1-986B-332C1547157E}" destId="{6FC080DD-FD26-D14E-A196-0B894C078217}" srcOrd="1" destOrd="0" presId="urn:microsoft.com/office/officeart/2016/7/layout/LinearBlockProcessNumbered"/>
    <dgm:cxn modelId="{4FB8EA80-3A08-5D4C-9834-9C37DC242238}" type="presOf" srcId="{D8447CAA-5AF7-4B1E-BC57-FD41CE793975}" destId="{DED3FD87-C117-B74F-AD31-E22AABE372E6}" srcOrd="0" destOrd="0" presId="urn:microsoft.com/office/officeart/2016/7/layout/LinearBlockProcessNumbered"/>
    <dgm:cxn modelId="{7AFAFC95-CA33-4E5B-B972-BBB2880E994F}" srcId="{A730D8D9-51B1-4720-B970-8164E97F3208}" destId="{AC72752C-B2CE-48A1-986B-332C1547157E}" srcOrd="1" destOrd="0" parTransId="{263BA2CB-DE97-44F3-AD6A-A557E628C540}" sibTransId="{D8447CAA-5AF7-4B1E-BC57-FD41CE793975}"/>
    <dgm:cxn modelId="{CDF6BFAF-B3D1-1D4F-8430-2E382A61F315}" type="presOf" srcId="{802DD781-0711-4D4B-976C-620E142F3AAA}" destId="{E5FEBC6D-6888-5445-A8FB-60EF63537179}" srcOrd="1" destOrd="0" presId="urn:microsoft.com/office/officeart/2016/7/layout/LinearBlockProcessNumbered"/>
    <dgm:cxn modelId="{F5C2BFB1-046B-DC49-8E0E-3AA84F09CDC3}" type="presOf" srcId="{3F5251D7-CBD3-4E98-A4B1-DEC44D98CD5B}" destId="{B01178F8-96F0-5E44-9719-7C3F04B7DF6E}" srcOrd="1" destOrd="0" presId="urn:microsoft.com/office/officeart/2016/7/layout/LinearBlockProcessNumbered"/>
    <dgm:cxn modelId="{2E791FBE-9899-A24D-96C4-921AA2B03046}" type="presOf" srcId="{802DD781-0711-4D4B-976C-620E142F3AAA}" destId="{A058E9C2-16F3-244F-9E0E-05556D2EA867}" srcOrd="0" destOrd="0" presId="urn:microsoft.com/office/officeart/2016/7/layout/LinearBlockProcessNumbered"/>
    <dgm:cxn modelId="{BE29E5DB-DD17-C24A-8D68-5DA7A2B00E45}" type="presOf" srcId="{A2973B4E-68B0-4A8E-AF08-997F62D6D2FF}" destId="{C16A3709-DD73-484B-A5BC-5EE4DFFB3FEA}" srcOrd="0" destOrd="0" presId="urn:microsoft.com/office/officeart/2016/7/layout/LinearBlockProcessNumbered"/>
    <dgm:cxn modelId="{5E5ED5F5-0B13-DD4E-B69C-A5A6D15E7664}" type="presOf" srcId="{AC72752C-B2CE-48A1-986B-332C1547157E}" destId="{D4FDC4E2-AEBF-794C-86FA-83B7380701A8}" srcOrd="0" destOrd="0" presId="urn:microsoft.com/office/officeart/2016/7/layout/LinearBlockProcessNumbered"/>
    <dgm:cxn modelId="{A188C6F8-A756-5B45-86DC-25802551A4E2}" type="presOf" srcId="{866704BE-CA8B-4565-92DB-A07E15A0FB00}" destId="{2BDEBBAA-5C06-2742-B8B4-1AD82EF37ABB}" srcOrd="0" destOrd="0" presId="urn:microsoft.com/office/officeart/2016/7/layout/LinearBlockProcessNumbered"/>
    <dgm:cxn modelId="{7A0BF776-94FB-534D-A896-8897A478A73D}" type="presParOf" srcId="{6776D5C5-AEA2-BA4D-A85B-FFE903511F38}" destId="{845088E8-6A5A-B348-8070-742CA5572E54}" srcOrd="0" destOrd="0" presId="urn:microsoft.com/office/officeart/2016/7/layout/LinearBlockProcessNumbered"/>
    <dgm:cxn modelId="{2977EACF-F059-5249-AF6D-C2632EE138AA}" type="presParOf" srcId="{845088E8-6A5A-B348-8070-742CA5572E54}" destId="{D4B873B9-4965-E24A-86C9-02AB41B56189}" srcOrd="0" destOrd="0" presId="urn:microsoft.com/office/officeart/2016/7/layout/LinearBlockProcessNumbered"/>
    <dgm:cxn modelId="{4B05C8C2-05C8-7C42-9C61-33548CCC89D5}" type="presParOf" srcId="{845088E8-6A5A-B348-8070-742CA5572E54}" destId="{2BDEBBAA-5C06-2742-B8B4-1AD82EF37ABB}" srcOrd="1" destOrd="0" presId="urn:microsoft.com/office/officeart/2016/7/layout/LinearBlockProcessNumbered"/>
    <dgm:cxn modelId="{47FBB8AF-DB1D-B14E-AE91-5923BD67C2DF}" type="presParOf" srcId="{845088E8-6A5A-B348-8070-742CA5572E54}" destId="{B01178F8-96F0-5E44-9719-7C3F04B7DF6E}" srcOrd="2" destOrd="0" presId="urn:microsoft.com/office/officeart/2016/7/layout/LinearBlockProcessNumbered"/>
    <dgm:cxn modelId="{C5D54B42-7E0F-E547-B53B-8F9B23EE8CC4}" type="presParOf" srcId="{6776D5C5-AEA2-BA4D-A85B-FFE903511F38}" destId="{39826F77-BAE4-3F4F-B2E1-4D3578CE4382}" srcOrd="1" destOrd="0" presId="urn:microsoft.com/office/officeart/2016/7/layout/LinearBlockProcessNumbered"/>
    <dgm:cxn modelId="{E998AEBD-8330-4A48-822A-166E7888F7D7}" type="presParOf" srcId="{6776D5C5-AEA2-BA4D-A85B-FFE903511F38}" destId="{F7DE56DE-B4AE-904A-8B20-8F9B31636B06}" srcOrd="2" destOrd="0" presId="urn:microsoft.com/office/officeart/2016/7/layout/LinearBlockProcessNumbered"/>
    <dgm:cxn modelId="{EF3ADB49-298B-AC4C-BBA9-1B206808A74E}" type="presParOf" srcId="{F7DE56DE-B4AE-904A-8B20-8F9B31636B06}" destId="{D4FDC4E2-AEBF-794C-86FA-83B7380701A8}" srcOrd="0" destOrd="0" presId="urn:microsoft.com/office/officeart/2016/7/layout/LinearBlockProcessNumbered"/>
    <dgm:cxn modelId="{0B6D723C-09EE-0C42-BEDB-50B1B1181D83}" type="presParOf" srcId="{F7DE56DE-B4AE-904A-8B20-8F9B31636B06}" destId="{DED3FD87-C117-B74F-AD31-E22AABE372E6}" srcOrd="1" destOrd="0" presId="urn:microsoft.com/office/officeart/2016/7/layout/LinearBlockProcessNumbered"/>
    <dgm:cxn modelId="{E61CA6D5-9877-0B47-9AF9-F5FA7D73B18C}" type="presParOf" srcId="{F7DE56DE-B4AE-904A-8B20-8F9B31636B06}" destId="{6FC080DD-FD26-D14E-A196-0B894C078217}" srcOrd="2" destOrd="0" presId="urn:microsoft.com/office/officeart/2016/7/layout/LinearBlockProcessNumbered"/>
    <dgm:cxn modelId="{EBD7DDB9-AA4B-8349-8196-7E35173C19B9}" type="presParOf" srcId="{6776D5C5-AEA2-BA4D-A85B-FFE903511F38}" destId="{EAA20202-8548-6A48-98E3-889650FB739D}" srcOrd="3" destOrd="0" presId="urn:microsoft.com/office/officeart/2016/7/layout/LinearBlockProcessNumbered"/>
    <dgm:cxn modelId="{C528804F-0D67-D544-AE18-18BD435885E5}" type="presParOf" srcId="{6776D5C5-AEA2-BA4D-A85B-FFE903511F38}" destId="{0BBCE1B5-96F3-6F41-B0CD-0CBE77752D73}" srcOrd="4" destOrd="0" presId="urn:microsoft.com/office/officeart/2016/7/layout/LinearBlockProcessNumbered"/>
    <dgm:cxn modelId="{6ABC96D2-B26B-2B4A-8576-DEA8F2CE02CF}" type="presParOf" srcId="{0BBCE1B5-96F3-6F41-B0CD-0CBE77752D73}" destId="{A058E9C2-16F3-244F-9E0E-05556D2EA867}" srcOrd="0" destOrd="0" presId="urn:microsoft.com/office/officeart/2016/7/layout/LinearBlockProcessNumbered"/>
    <dgm:cxn modelId="{0955EAE8-86AC-1B4A-A0AD-0435CF66C5AE}" type="presParOf" srcId="{0BBCE1B5-96F3-6F41-B0CD-0CBE77752D73}" destId="{C16A3709-DD73-484B-A5BC-5EE4DFFB3FEA}" srcOrd="1" destOrd="0" presId="urn:microsoft.com/office/officeart/2016/7/layout/LinearBlockProcessNumbered"/>
    <dgm:cxn modelId="{CF679C3E-70C7-AE47-ABD0-105D6BBBE1F6}" type="presParOf" srcId="{0BBCE1B5-96F3-6F41-B0CD-0CBE77752D73}" destId="{E5FEBC6D-6888-5445-A8FB-60EF63537179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0B4FE40-F461-4C59-B348-D1C0C930274E}" type="doc">
      <dgm:prSet loTypeId="urn:microsoft.com/office/officeart/2016/7/layout/LinearBlockProcessNumbered" loCatId="process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B3A9411-85AE-4E7D-A8A4-ACDAFA6D0934}">
      <dgm:prSet/>
      <dgm:spPr/>
      <dgm:t>
        <a:bodyPr/>
        <a:lstStyle/>
        <a:p>
          <a:r>
            <a:rPr lang="en-US"/>
            <a:t>In the control condition, the car is given the reward function to avoid collisions and have high velocity.</a:t>
          </a:r>
        </a:p>
      </dgm:t>
    </dgm:pt>
    <dgm:pt modelId="{0BCE594B-AEE5-4EDC-937E-39931A9C2634}" type="parTrans" cxnId="{7DCF0669-4DED-490D-BF9F-2DFD4462A405}">
      <dgm:prSet/>
      <dgm:spPr/>
      <dgm:t>
        <a:bodyPr/>
        <a:lstStyle/>
        <a:p>
          <a:endParaRPr lang="en-US"/>
        </a:p>
      </dgm:t>
    </dgm:pt>
    <dgm:pt modelId="{2F35CAD5-26E9-4AEC-A764-70929B06E008}" type="sibTrans" cxnId="{7DCF0669-4DED-490D-BF9F-2DFD4462A405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2287A817-958A-4805-B1B7-9FCB5007D542}">
      <dgm:prSet/>
      <dgm:spPr/>
      <dgm:t>
        <a:bodyPr/>
        <a:lstStyle/>
        <a:p>
          <a:r>
            <a:rPr lang="en-US"/>
            <a:t>In the experimental condition the reward function is augmented with a specific desired human action.</a:t>
          </a:r>
        </a:p>
      </dgm:t>
    </dgm:pt>
    <dgm:pt modelId="{7BCC6803-A72F-4221-AEB9-91FE5F4B4909}" type="parTrans" cxnId="{A726D82E-4294-421A-B1DE-60D5ADA1E38C}">
      <dgm:prSet/>
      <dgm:spPr/>
      <dgm:t>
        <a:bodyPr/>
        <a:lstStyle/>
        <a:p>
          <a:endParaRPr lang="en-US"/>
        </a:p>
      </dgm:t>
    </dgm:pt>
    <dgm:pt modelId="{67EDD2C1-43E2-49EB-A1A6-CDB36339CC75}" type="sibTrans" cxnId="{A726D82E-4294-421A-B1DE-60D5ADA1E38C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D40D3FDA-12BF-634B-AC51-F8F4F70C73DE}" type="pres">
      <dgm:prSet presAssocID="{40B4FE40-F461-4C59-B348-D1C0C930274E}" presName="Name0" presStyleCnt="0">
        <dgm:presLayoutVars>
          <dgm:animLvl val="lvl"/>
          <dgm:resizeHandles val="exact"/>
        </dgm:presLayoutVars>
      </dgm:prSet>
      <dgm:spPr/>
    </dgm:pt>
    <dgm:pt modelId="{7948AE24-5B19-7041-B0D7-5DC70BD078F8}" type="pres">
      <dgm:prSet presAssocID="{6B3A9411-85AE-4E7D-A8A4-ACDAFA6D0934}" presName="compositeNode" presStyleCnt="0">
        <dgm:presLayoutVars>
          <dgm:bulletEnabled val="1"/>
        </dgm:presLayoutVars>
      </dgm:prSet>
      <dgm:spPr/>
    </dgm:pt>
    <dgm:pt modelId="{D10A8E34-F7DB-924F-B4B2-4A76762BD7A0}" type="pres">
      <dgm:prSet presAssocID="{6B3A9411-85AE-4E7D-A8A4-ACDAFA6D0934}" presName="bgRect" presStyleLbl="alignNode1" presStyleIdx="0" presStyleCnt="2"/>
      <dgm:spPr/>
    </dgm:pt>
    <dgm:pt modelId="{F7370CE0-6B31-764B-BF77-249F79E4F439}" type="pres">
      <dgm:prSet presAssocID="{2F35CAD5-26E9-4AEC-A764-70929B06E008}" presName="sibTransNodeRect" presStyleLbl="alignNode1" presStyleIdx="0" presStyleCnt="2">
        <dgm:presLayoutVars>
          <dgm:chMax val="0"/>
          <dgm:bulletEnabled val="1"/>
        </dgm:presLayoutVars>
      </dgm:prSet>
      <dgm:spPr/>
    </dgm:pt>
    <dgm:pt modelId="{11ECB7E4-9CFD-6C4F-828F-863144DAB3C8}" type="pres">
      <dgm:prSet presAssocID="{6B3A9411-85AE-4E7D-A8A4-ACDAFA6D0934}" presName="nodeRect" presStyleLbl="alignNode1" presStyleIdx="0" presStyleCnt="2">
        <dgm:presLayoutVars>
          <dgm:bulletEnabled val="1"/>
        </dgm:presLayoutVars>
      </dgm:prSet>
      <dgm:spPr/>
    </dgm:pt>
    <dgm:pt modelId="{D6C4EA19-B429-D148-B842-BE5C8BE92C64}" type="pres">
      <dgm:prSet presAssocID="{2F35CAD5-26E9-4AEC-A764-70929B06E008}" presName="sibTrans" presStyleCnt="0"/>
      <dgm:spPr/>
    </dgm:pt>
    <dgm:pt modelId="{F524A874-6952-5241-902F-661DC1D09007}" type="pres">
      <dgm:prSet presAssocID="{2287A817-958A-4805-B1B7-9FCB5007D542}" presName="compositeNode" presStyleCnt="0">
        <dgm:presLayoutVars>
          <dgm:bulletEnabled val="1"/>
        </dgm:presLayoutVars>
      </dgm:prSet>
      <dgm:spPr/>
    </dgm:pt>
    <dgm:pt modelId="{7C9C9445-BBD4-5444-B682-3B0570D1A3B3}" type="pres">
      <dgm:prSet presAssocID="{2287A817-958A-4805-B1B7-9FCB5007D542}" presName="bgRect" presStyleLbl="alignNode1" presStyleIdx="1" presStyleCnt="2"/>
      <dgm:spPr/>
    </dgm:pt>
    <dgm:pt modelId="{46F70673-CD70-1E4E-A8AE-97F7DC833BAE}" type="pres">
      <dgm:prSet presAssocID="{67EDD2C1-43E2-49EB-A1A6-CDB36339CC75}" presName="sibTransNodeRect" presStyleLbl="alignNode1" presStyleIdx="1" presStyleCnt="2">
        <dgm:presLayoutVars>
          <dgm:chMax val="0"/>
          <dgm:bulletEnabled val="1"/>
        </dgm:presLayoutVars>
      </dgm:prSet>
      <dgm:spPr/>
    </dgm:pt>
    <dgm:pt modelId="{498EE6EE-8C52-2A4C-BC08-9EA7FA5B8FCE}" type="pres">
      <dgm:prSet presAssocID="{2287A817-958A-4805-B1B7-9FCB5007D542}" presName="nodeRect" presStyleLbl="alignNode1" presStyleIdx="1" presStyleCnt="2">
        <dgm:presLayoutVars>
          <dgm:bulletEnabled val="1"/>
        </dgm:presLayoutVars>
      </dgm:prSet>
      <dgm:spPr/>
    </dgm:pt>
  </dgm:ptLst>
  <dgm:cxnLst>
    <dgm:cxn modelId="{A726D82E-4294-421A-B1DE-60D5ADA1E38C}" srcId="{40B4FE40-F461-4C59-B348-D1C0C930274E}" destId="{2287A817-958A-4805-B1B7-9FCB5007D542}" srcOrd="1" destOrd="0" parTransId="{7BCC6803-A72F-4221-AEB9-91FE5F4B4909}" sibTransId="{67EDD2C1-43E2-49EB-A1A6-CDB36339CC75}"/>
    <dgm:cxn modelId="{2C6F2E3F-B744-774D-B4D0-9B14DDF5B23F}" type="presOf" srcId="{40B4FE40-F461-4C59-B348-D1C0C930274E}" destId="{D40D3FDA-12BF-634B-AC51-F8F4F70C73DE}" srcOrd="0" destOrd="0" presId="urn:microsoft.com/office/officeart/2016/7/layout/LinearBlockProcessNumbered"/>
    <dgm:cxn modelId="{02197755-BF26-D94A-9D41-10FCDB1CAE22}" type="presOf" srcId="{67EDD2C1-43E2-49EB-A1A6-CDB36339CC75}" destId="{46F70673-CD70-1E4E-A8AE-97F7DC833BAE}" srcOrd="0" destOrd="0" presId="urn:microsoft.com/office/officeart/2016/7/layout/LinearBlockProcessNumbered"/>
    <dgm:cxn modelId="{1C868962-5BBB-054A-BE86-1891E1A78733}" type="presOf" srcId="{6B3A9411-85AE-4E7D-A8A4-ACDAFA6D0934}" destId="{11ECB7E4-9CFD-6C4F-828F-863144DAB3C8}" srcOrd="1" destOrd="0" presId="urn:microsoft.com/office/officeart/2016/7/layout/LinearBlockProcessNumbered"/>
    <dgm:cxn modelId="{7DCF0669-4DED-490D-BF9F-2DFD4462A405}" srcId="{40B4FE40-F461-4C59-B348-D1C0C930274E}" destId="{6B3A9411-85AE-4E7D-A8A4-ACDAFA6D0934}" srcOrd="0" destOrd="0" parTransId="{0BCE594B-AEE5-4EDC-937E-39931A9C2634}" sibTransId="{2F35CAD5-26E9-4AEC-A764-70929B06E008}"/>
    <dgm:cxn modelId="{A93F0184-AB1C-3D40-99D0-4534AA32F617}" type="presOf" srcId="{2287A817-958A-4805-B1B7-9FCB5007D542}" destId="{7C9C9445-BBD4-5444-B682-3B0570D1A3B3}" srcOrd="0" destOrd="0" presId="urn:microsoft.com/office/officeart/2016/7/layout/LinearBlockProcessNumbered"/>
    <dgm:cxn modelId="{BEC6EDBA-2C2A-5345-ACDD-138825FDED3F}" type="presOf" srcId="{2F35CAD5-26E9-4AEC-A764-70929B06E008}" destId="{F7370CE0-6B31-764B-BF77-249F79E4F439}" srcOrd="0" destOrd="0" presId="urn:microsoft.com/office/officeart/2016/7/layout/LinearBlockProcessNumbered"/>
    <dgm:cxn modelId="{6734E0F0-4357-0542-84D4-E4AB185B0E2D}" type="presOf" srcId="{6B3A9411-85AE-4E7D-A8A4-ACDAFA6D0934}" destId="{D10A8E34-F7DB-924F-B4B2-4A76762BD7A0}" srcOrd="0" destOrd="0" presId="urn:microsoft.com/office/officeart/2016/7/layout/LinearBlockProcessNumbered"/>
    <dgm:cxn modelId="{29E3A0FD-8986-364A-A9D8-F7C4B3780E5A}" type="presOf" srcId="{2287A817-958A-4805-B1B7-9FCB5007D542}" destId="{498EE6EE-8C52-2A4C-BC08-9EA7FA5B8FCE}" srcOrd="1" destOrd="0" presId="urn:microsoft.com/office/officeart/2016/7/layout/LinearBlockProcessNumbered"/>
    <dgm:cxn modelId="{DA7B0EAF-8460-BD49-81F5-CDAC409FAA4F}" type="presParOf" srcId="{D40D3FDA-12BF-634B-AC51-F8F4F70C73DE}" destId="{7948AE24-5B19-7041-B0D7-5DC70BD078F8}" srcOrd="0" destOrd="0" presId="urn:microsoft.com/office/officeart/2016/7/layout/LinearBlockProcessNumbered"/>
    <dgm:cxn modelId="{07802FFB-D121-224B-BA07-5A985E41627E}" type="presParOf" srcId="{7948AE24-5B19-7041-B0D7-5DC70BD078F8}" destId="{D10A8E34-F7DB-924F-B4B2-4A76762BD7A0}" srcOrd="0" destOrd="0" presId="urn:microsoft.com/office/officeart/2016/7/layout/LinearBlockProcessNumbered"/>
    <dgm:cxn modelId="{92B9A9FE-2895-DD4F-A33C-867511AED6DA}" type="presParOf" srcId="{7948AE24-5B19-7041-B0D7-5DC70BD078F8}" destId="{F7370CE0-6B31-764B-BF77-249F79E4F439}" srcOrd="1" destOrd="0" presId="urn:microsoft.com/office/officeart/2016/7/layout/LinearBlockProcessNumbered"/>
    <dgm:cxn modelId="{FC453019-4A4C-244B-9627-AB398294C1E4}" type="presParOf" srcId="{7948AE24-5B19-7041-B0D7-5DC70BD078F8}" destId="{11ECB7E4-9CFD-6C4F-828F-863144DAB3C8}" srcOrd="2" destOrd="0" presId="urn:microsoft.com/office/officeart/2016/7/layout/LinearBlockProcessNumbered"/>
    <dgm:cxn modelId="{1297141B-DA7A-BA4F-A473-F53D264F64BF}" type="presParOf" srcId="{D40D3FDA-12BF-634B-AC51-F8F4F70C73DE}" destId="{D6C4EA19-B429-D148-B842-BE5C8BE92C64}" srcOrd="1" destOrd="0" presId="urn:microsoft.com/office/officeart/2016/7/layout/LinearBlockProcessNumbered"/>
    <dgm:cxn modelId="{8C66B5AB-2640-3044-A5B8-5C1046B9E634}" type="presParOf" srcId="{D40D3FDA-12BF-634B-AC51-F8F4F70C73DE}" destId="{F524A874-6952-5241-902F-661DC1D09007}" srcOrd="2" destOrd="0" presId="urn:microsoft.com/office/officeart/2016/7/layout/LinearBlockProcessNumbered"/>
    <dgm:cxn modelId="{D33D0250-091A-7142-A112-B842AA921705}" type="presParOf" srcId="{F524A874-6952-5241-902F-661DC1D09007}" destId="{7C9C9445-BBD4-5444-B682-3B0570D1A3B3}" srcOrd="0" destOrd="0" presId="urn:microsoft.com/office/officeart/2016/7/layout/LinearBlockProcessNumbered"/>
    <dgm:cxn modelId="{ADC13DBC-6DA3-CE43-B42F-5E707E4C4F13}" type="presParOf" srcId="{F524A874-6952-5241-902F-661DC1D09007}" destId="{46F70673-CD70-1E4E-A8AE-97F7DC833BAE}" srcOrd="1" destOrd="0" presId="urn:microsoft.com/office/officeart/2016/7/layout/LinearBlockProcessNumbered"/>
    <dgm:cxn modelId="{6C7E1B2B-D9D1-3F4F-95D8-C8C99475350C}" type="presParOf" srcId="{F524A874-6952-5241-902F-661DC1D09007}" destId="{498EE6EE-8C52-2A4C-BC08-9EA7FA5B8FCE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961C65D-BB3A-4B4D-9062-265DB7FAFDC6}" type="doc">
      <dgm:prSet loTypeId="urn:microsoft.com/office/officeart/2016/7/layout/RepeatingBendingProcessNew" loCatId="process" qsTypeId="urn:microsoft.com/office/officeart/2005/8/quickstyle/simple3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106A7FCC-BCFC-444B-AFEE-1D1EB5A57AA8}">
      <dgm:prSet/>
      <dgm:spPr/>
      <dgm:t>
        <a:bodyPr/>
        <a:lstStyle/>
        <a:p>
          <a:r>
            <a:rPr lang="en-US"/>
            <a:t>Not all drivers act the same and replanning is not the end solution to address this.</a:t>
          </a:r>
        </a:p>
      </dgm:t>
    </dgm:pt>
    <dgm:pt modelId="{7BDDD00C-5633-4774-B2CB-84B583341311}" type="parTrans" cxnId="{8D07BC75-1001-4822-A28F-EED73B3B6A5D}">
      <dgm:prSet/>
      <dgm:spPr/>
      <dgm:t>
        <a:bodyPr/>
        <a:lstStyle/>
        <a:p>
          <a:endParaRPr lang="en-US"/>
        </a:p>
      </dgm:t>
    </dgm:pt>
    <dgm:pt modelId="{8BB2A347-A196-4684-A266-532D24AE6FCC}" type="sibTrans" cxnId="{8D07BC75-1001-4822-A28F-EED73B3B6A5D}">
      <dgm:prSet/>
      <dgm:spPr/>
      <dgm:t>
        <a:bodyPr/>
        <a:lstStyle/>
        <a:p>
          <a:endParaRPr lang="en-US"/>
        </a:p>
      </dgm:t>
    </dgm:pt>
    <dgm:pt modelId="{470F1C7E-36B8-4360-9A34-0EC7646F465E}">
      <dgm:prSet/>
      <dgm:spPr/>
      <dgm:t>
        <a:bodyPr/>
        <a:lstStyle/>
        <a:p>
          <a:r>
            <a:rPr lang="en-US"/>
            <a:t>Using a probabilistic dynamics model</a:t>
          </a:r>
        </a:p>
      </dgm:t>
    </dgm:pt>
    <dgm:pt modelId="{5217C038-A076-4847-BA08-FA197EE8EDAA}" type="parTrans" cxnId="{FEDDA9CC-0876-4689-9DF5-EC16468DC0B9}">
      <dgm:prSet/>
      <dgm:spPr/>
      <dgm:t>
        <a:bodyPr/>
        <a:lstStyle/>
        <a:p>
          <a:endParaRPr lang="en-US"/>
        </a:p>
      </dgm:t>
    </dgm:pt>
    <dgm:pt modelId="{40D2461C-0C22-43E1-A964-E21A6AF8D6AD}" type="sibTrans" cxnId="{FEDDA9CC-0876-4689-9DF5-EC16468DC0B9}">
      <dgm:prSet/>
      <dgm:spPr/>
      <dgm:t>
        <a:bodyPr/>
        <a:lstStyle/>
        <a:p>
          <a:endParaRPr lang="en-US"/>
        </a:p>
      </dgm:t>
    </dgm:pt>
    <dgm:pt modelId="{558B3FEF-040A-6B4C-9F67-0BC0DE8056CF}" type="pres">
      <dgm:prSet presAssocID="{9961C65D-BB3A-4B4D-9062-265DB7FAFDC6}" presName="Name0" presStyleCnt="0">
        <dgm:presLayoutVars>
          <dgm:dir/>
          <dgm:resizeHandles val="exact"/>
        </dgm:presLayoutVars>
      </dgm:prSet>
      <dgm:spPr/>
    </dgm:pt>
    <dgm:pt modelId="{B0CA2092-102D-694B-BE2D-496D944662B4}" type="pres">
      <dgm:prSet presAssocID="{106A7FCC-BCFC-444B-AFEE-1D1EB5A57AA8}" presName="node" presStyleLbl="node1" presStyleIdx="0" presStyleCnt="2">
        <dgm:presLayoutVars>
          <dgm:bulletEnabled val="1"/>
        </dgm:presLayoutVars>
      </dgm:prSet>
      <dgm:spPr/>
    </dgm:pt>
    <dgm:pt modelId="{21365379-B6D3-3E48-8D8E-6D22975802A1}" type="pres">
      <dgm:prSet presAssocID="{8BB2A347-A196-4684-A266-532D24AE6FCC}" presName="sibTrans" presStyleLbl="sibTrans1D1" presStyleIdx="0" presStyleCnt="1"/>
      <dgm:spPr/>
    </dgm:pt>
    <dgm:pt modelId="{F30726A0-7944-AD43-8EF1-FF3F1812E98A}" type="pres">
      <dgm:prSet presAssocID="{8BB2A347-A196-4684-A266-532D24AE6FCC}" presName="connectorText" presStyleLbl="sibTrans1D1" presStyleIdx="0" presStyleCnt="1"/>
      <dgm:spPr/>
    </dgm:pt>
    <dgm:pt modelId="{51ED8F78-0694-D444-B372-177CA91B4E5D}" type="pres">
      <dgm:prSet presAssocID="{470F1C7E-36B8-4360-9A34-0EC7646F465E}" presName="node" presStyleLbl="node1" presStyleIdx="1" presStyleCnt="2">
        <dgm:presLayoutVars>
          <dgm:bulletEnabled val="1"/>
        </dgm:presLayoutVars>
      </dgm:prSet>
      <dgm:spPr/>
    </dgm:pt>
  </dgm:ptLst>
  <dgm:cxnLst>
    <dgm:cxn modelId="{B87E1C0C-D700-CA41-8DFF-420631531DA0}" type="presOf" srcId="{106A7FCC-BCFC-444B-AFEE-1D1EB5A57AA8}" destId="{B0CA2092-102D-694B-BE2D-496D944662B4}" srcOrd="0" destOrd="0" presId="urn:microsoft.com/office/officeart/2016/7/layout/RepeatingBendingProcessNew"/>
    <dgm:cxn modelId="{DEAA1543-DB43-2245-8B33-1BB6E020FAFE}" type="presOf" srcId="{9961C65D-BB3A-4B4D-9062-265DB7FAFDC6}" destId="{558B3FEF-040A-6B4C-9F67-0BC0DE8056CF}" srcOrd="0" destOrd="0" presId="urn:microsoft.com/office/officeart/2016/7/layout/RepeatingBendingProcessNew"/>
    <dgm:cxn modelId="{7189786E-FDCB-0D4A-A126-8BD98424723F}" type="presOf" srcId="{8BB2A347-A196-4684-A266-532D24AE6FCC}" destId="{21365379-B6D3-3E48-8D8E-6D22975802A1}" srcOrd="0" destOrd="0" presId="urn:microsoft.com/office/officeart/2016/7/layout/RepeatingBendingProcessNew"/>
    <dgm:cxn modelId="{8D07BC75-1001-4822-A28F-EED73B3B6A5D}" srcId="{9961C65D-BB3A-4B4D-9062-265DB7FAFDC6}" destId="{106A7FCC-BCFC-444B-AFEE-1D1EB5A57AA8}" srcOrd="0" destOrd="0" parTransId="{7BDDD00C-5633-4774-B2CB-84B583341311}" sibTransId="{8BB2A347-A196-4684-A266-532D24AE6FCC}"/>
    <dgm:cxn modelId="{6E304E78-FDE0-F445-A4C2-AE18BFFCD69D}" type="presOf" srcId="{8BB2A347-A196-4684-A266-532D24AE6FCC}" destId="{F30726A0-7944-AD43-8EF1-FF3F1812E98A}" srcOrd="1" destOrd="0" presId="urn:microsoft.com/office/officeart/2016/7/layout/RepeatingBendingProcessNew"/>
    <dgm:cxn modelId="{415ED49A-BE0D-8940-9E81-F8DDBE0CCE5C}" type="presOf" srcId="{470F1C7E-36B8-4360-9A34-0EC7646F465E}" destId="{51ED8F78-0694-D444-B372-177CA91B4E5D}" srcOrd="0" destOrd="0" presId="urn:microsoft.com/office/officeart/2016/7/layout/RepeatingBendingProcessNew"/>
    <dgm:cxn modelId="{FEDDA9CC-0876-4689-9DF5-EC16468DC0B9}" srcId="{9961C65D-BB3A-4B4D-9062-265DB7FAFDC6}" destId="{470F1C7E-36B8-4360-9A34-0EC7646F465E}" srcOrd="1" destOrd="0" parTransId="{5217C038-A076-4847-BA08-FA197EE8EDAA}" sibTransId="{40D2461C-0C22-43E1-A964-E21A6AF8D6AD}"/>
    <dgm:cxn modelId="{FE3989E1-D00D-BE44-B570-21C7A2D9E6D8}" type="presParOf" srcId="{558B3FEF-040A-6B4C-9F67-0BC0DE8056CF}" destId="{B0CA2092-102D-694B-BE2D-496D944662B4}" srcOrd="0" destOrd="0" presId="urn:microsoft.com/office/officeart/2016/7/layout/RepeatingBendingProcessNew"/>
    <dgm:cxn modelId="{1FDBCD89-E0DE-C049-A4BB-C4C8A561777A}" type="presParOf" srcId="{558B3FEF-040A-6B4C-9F67-0BC0DE8056CF}" destId="{21365379-B6D3-3E48-8D8E-6D22975802A1}" srcOrd="1" destOrd="0" presId="urn:microsoft.com/office/officeart/2016/7/layout/RepeatingBendingProcessNew"/>
    <dgm:cxn modelId="{4573481C-6E53-3544-84A1-819A03317DE9}" type="presParOf" srcId="{21365379-B6D3-3E48-8D8E-6D22975802A1}" destId="{F30726A0-7944-AD43-8EF1-FF3F1812E98A}" srcOrd="0" destOrd="0" presId="urn:microsoft.com/office/officeart/2016/7/layout/RepeatingBendingProcessNew"/>
    <dgm:cxn modelId="{84EB3071-BB51-114F-B56D-29C4DB15B34D}" type="presParOf" srcId="{558B3FEF-040A-6B4C-9F67-0BC0DE8056CF}" destId="{51ED8F78-0694-D444-B372-177CA91B4E5D}" srcOrd="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B0975A-159F-AB44-9965-5072BDAA9B3C}">
      <dsp:nvSpPr>
        <dsp:cNvPr id="0" name=""/>
        <dsp:cNvSpPr/>
      </dsp:nvSpPr>
      <dsp:spPr>
        <a:xfrm>
          <a:off x="902330" y="1025"/>
          <a:ext cx="2602114" cy="156126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Traditionally, autonomous cars make predictions about other drivers’ future trajectories, and plan to stay out of their way. </a:t>
          </a:r>
          <a:endParaRPr lang="en-US" sz="1700" kern="1200" dirty="0"/>
        </a:p>
      </dsp:txBody>
      <dsp:txXfrm>
        <a:off x="902330" y="1025"/>
        <a:ext cx="2602114" cy="1561268"/>
      </dsp:txXfrm>
    </dsp:sp>
    <dsp:sp modelId="{3C269093-54E2-514D-9348-1E55515D219C}">
      <dsp:nvSpPr>
        <dsp:cNvPr id="0" name=""/>
        <dsp:cNvSpPr/>
      </dsp:nvSpPr>
      <dsp:spPr>
        <a:xfrm>
          <a:off x="3764655" y="1025"/>
          <a:ext cx="2602114" cy="1561268"/>
        </a:xfrm>
        <a:prstGeom prst="rect">
          <a:avLst/>
        </a:prstGeom>
        <a:solidFill>
          <a:schemeClr val="accent3">
            <a:hueOff val="-1239692"/>
            <a:satOff val="202"/>
            <a:lumOff val="68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This tends to result in defensive and opaque behaviors. </a:t>
          </a:r>
          <a:endParaRPr lang="en-US" sz="1700" kern="1200"/>
        </a:p>
      </dsp:txBody>
      <dsp:txXfrm>
        <a:off x="3764655" y="1025"/>
        <a:ext cx="2602114" cy="1561268"/>
      </dsp:txXfrm>
    </dsp:sp>
    <dsp:sp modelId="{8BB2A430-F31E-284D-A324-17EFAD3BEADD}">
      <dsp:nvSpPr>
        <dsp:cNvPr id="0" name=""/>
        <dsp:cNvSpPr/>
      </dsp:nvSpPr>
      <dsp:spPr>
        <a:xfrm>
          <a:off x="6626980" y="1025"/>
          <a:ext cx="2602114" cy="1561268"/>
        </a:xfrm>
        <a:prstGeom prst="rect">
          <a:avLst/>
        </a:prstGeom>
        <a:solidFill>
          <a:schemeClr val="accent3">
            <a:hueOff val="-2479383"/>
            <a:satOff val="404"/>
            <a:lumOff val="137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Leverage responses to plan more efficient and communicative behavior.</a:t>
          </a:r>
        </a:p>
      </dsp:txBody>
      <dsp:txXfrm>
        <a:off x="6626980" y="1025"/>
        <a:ext cx="2602114" cy="1561268"/>
      </dsp:txXfrm>
    </dsp:sp>
    <dsp:sp modelId="{367F884F-4654-2444-8115-21B5C5695B80}">
      <dsp:nvSpPr>
        <dsp:cNvPr id="0" name=""/>
        <dsp:cNvSpPr/>
      </dsp:nvSpPr>
      <dsp:spPr>
        <a:xfrm>
          <a:off x="2333492" y="1822505"/>
          <a:ext cx="2602114" cy="1561268"/>
        </a:xfrm>
        <a:prstGeom prst="rect">
          <a:avLst/>
        </a:prstGeom>
        <a:solidFill>
          <a:schemeClr val="accent3">
            <a:hueOff val="-3719075"/>
            <a:satOff val="606"/>
            <a:lumOff val="205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Approximate human as optimal planer and build a reward function through inverse reinforcement learning.</a:t>
          </a:r>
        </a:p>
      </dsp:txBody>
      <dsp:txXfrm>
        <a:off x="2333492" y="1822505"/>
        <a:ext cx="2602114" cy="1561268"/>
      </dsp:txXfrm>
    </dsp:sp>
    <dsp:sp modelId="{03CE966F-F4F6-404B-8B37-C3958D0C58A2}">
      <dsp:nvSpPr>
        <dsp:cNvPr id="0" name=""/>
        <dsp:cNvSpPr/>
      </dsp:nvSpPr>
      <dsp:spPr>
        <a:xfrm>
          <a:off x="5195818" y="1822505"/>
          <a:ext cx="2602114" cy="1561268"/>
        </a:xfrm>
        <a:prstGeom prst="rect">
          <a:avLst/>
        </a:prstGeom>
        <a:solidFill>
          <a:schemeClr val="accent3">
            <a:hueOff val="-4958767"/>
            <a:satOff val="808"/>
            <a:lumOff val="274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/>
            <a:t>Robot is indeed capable of eliciting desired changes in human state by planning using this dynamical system. </a:t>
          </a:r>
          <a:endParaRPr lang="en-US" sz="1700" kern="1200" dirty="0"/>
        </a:p>
      </dsp:txBody>
      <dsp:txXfrm>
        <a:off x="5195818" y="1822505"/>
        <a:ext cx="2602114" cy="15612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13E31B-B29B-6E49-8432-E616746C3443}">
      <dsp:nvSpPr>
        <dsp:cNvPr id="0" name=""/>
        <dsp:cNvSpPr/>
      </dsp:nvSpPr>
      <dsp:spPr>
        <a:xfrm>
          <a:off x="0" y="637306"/>
          <a:ext cx="2849463" cy="180940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0000"/>
                <a:lumMod val="1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2000"/>
                <a:alpha val="7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8AE3076-8EDE-114E-8882-41D5B3C6A868}">
      <dsp:nvSpPr>
        <dsp:cNvPr id="0" name=""/>
        <dsp:cNvSpPr/>
      </dsp:nvSpPr>
      <dsp:spPr>
        <a:xfrm>
          <a:off x="316607" y="938083"/>
          <a:ext cx="2849463" cy="1809409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Theono software to compute Jacobian and Hessians.</a:t>
          </a:r>
        </a:p>
      </dsp:txBody>
      <dsp:txXfrm>
        <a:off x="369603" y="991079"/>
        <a:ext cx="2743471" cy="1703417"/>
      </dsp:txXfrm>
    </dsp:sp>
    <dsp:sp modelId="{97987E4F-925D-754B-8CDF-2842A7A72774}">
      <dsp:nvSpPr>
        <dsp:cNvPr id="0" name=""/>
        <dsp:cNvSpPr/>
      </dsp:nvSpPr>
      <dsp:spPr>
        <a:xfrm>
          <a:off x="3482677" y="637306"/>
          <a:ext cx="2849463" cy="180940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0000"/>
                <a:lumMod val="1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2000"/>
                <a:alpha val="7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7D4E630-CE7E-C84C-80ED-FB4E40281F3E}">
      <dsp:nvSpPr>
        <dsp:cNvPr id="0" name=""/>
        <dsp:cNvSpPr/>
      </dsp:nvSpPr>
      <dsp:spPr>
        <a:xfrm>
          <a:off x="3799284" y="938083"/>
          <a:ext cx="2849463" cy="1809409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0.3 seconds for N = 5.</a:t>
          </a:r>
        </a:p>
      </dsp:txBody>
      <dsp:txXfrm>
        <a:off x="3852280" y="991079"/>
        <a:ext cx="2743471" cy="1703417"/>
      </dsp:txXfrm>
    </dsp:sp>
    <dsp:sp modelId="{87829A6F-CA87-584E-8523-505888AC6B9F}">
      <dsp:nvSpPr>
        <dsp:cNvPr id="0" name=""/>
        <dsp:cNvSpPr/>
      </dsp:nvSpPr>
      <dsp:spPr>
        <a:xfrm>
          <a:off x="6965354" y="637306"/>
          <a:ext cx="2849463" cy="180940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0000"/>
                <a:lumMod val="1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2000"/>
                <a:alpha val="7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D5DD4E0-0C9E-C742-A1B7-9A9124304F90}">
      <dsp:nvSpPr>
        <dsp:cNvPr id="0" name=""/>
        <dsp:cNvSpPr/>
      </dsp:nvSpPr>
      <dsp:spPr>
        <a:xfrm>
          <a:off x="7281961" y="938083"/>
          <a:ext cx="2849463" cy="1809409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2.3GHz Intel Core i7 + 16GB RAM.</a:t>
          </a:r>
        </a:p>
      </dsp:txBody>
      <dsp:txXfrm>
        <a:off x="7334957" y="991079"/>
        <a:ext cx="2743471" cy="17034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B873B9-4965-E24A-86C9-02AB41B56189}">
      <dsp:nvSpPr>
        <dsp:cNvPr id="0" name=""/>
        <dsp:cNvSpPr/>
      </dsp:nvSpPr>
      <dsp:spPr>
        <a:xfrm>
          <a:off x="791" y="0"/>
          <a:ext cx="3205646" cy="338479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0000"/>
                <a:lumMod val="1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2000"/>
                <a:alpha val="7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6647" tIns="0" rIns="316647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Obtain rH(xt, uR, uH) from human data through inverse reinforcement learning.</a:t>
          </a:r>
        </a:p>
      </dsp:txBody>
      <dsp:txXfrm>
        <a:off x="791" y="1353919"/>
        <a:ext cx="3205646" cy="2030879"/>
      </dsp:txXfrm>
    </dsp:sp>
    <dsp:sp modelId="{2BDEBBAA-5C06-2742-B8B4-1AD82EF37ABB}">
      <dsp:nvSpPr>
        <dsp:cNvPr id="0" name=""/>
        <dsp:cNvSpPr/>
      </dsp:nvSpPr>
      <dsp:spPr>
        <a:xfrm>
          <a:off x="791" y="0"/>
          <a:ext cx="3205646" cy="1353919"/>
        </a:xfrm>
        <a:prstGeom prst="rect">
          <a:avLst/>
        </a:prstGeom>
        <a:noFill/>
        <a:ln w="9525" cap="rnd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6647" tIns="165100" rIns="31664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791" y="0"/>
        <a:ext cx="3205646" cy="1353919"/>
      </dsp:txXfrm>
    </dsp:sp>
    <dsp:sp modelId="{D4FDC4E2-AEBF-794C-86FA-83B7380701A8}">
      <dsp:nvSpPr>
        <dsp:cNvPr id="0" name=""/>
        <dsp:cNvSpPr/>
      </dsp:nvSpPr>
      <dsp:spPr>
        <a:xfrm>
          <a:off x="3462889" y="0"/>
          <a:ext cx="3205646" cy="338479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0000"/>
                <a:lumMod val="1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2000"/>
                <a:alpha val="7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6647" tIns="0" rIns="316647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Parametrize the human reward function as a linear combination of features.</a:t>
          </a:r>
        </a:p>
      </dsp:txBody>
      <dsp:txXfrm>
        <a:off x="3462889" y="1353919"/>
        <a:ext cx="3205646" cy="2030879"/>
      </dsp:txXfrm>
    </dsp:sp>
    <dsp:sp modelId="{DED3FD87-C117-B74F-AD31-E22AABE372E6}">
      <dsp:nvSpPr>
        <dsp:cNvPr id="0" name=""/>
        <dsp:cNvSpPr/>
      </dsp:nvSpPr>
      <dsp:spPr>
        <a:xfrm>
          <a:off x="3462889" y="0"/>
          <a:ext cx="3205646" cy="1353919"/>
        </a:xfrm>
        <a:prstGeom prst="rect">
          <a:avLst/>
        </a:prstGeom>
        <a:noFill/>
        <a:ln w="9525" cap="rnd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6647" tIns="165100" rIns="31664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462889" y="0"/>
        <a:ext cx="3205646" cy="1353919"/>
      </dsp:txXfrm>
    </dsp:sp>
    <dsp:sp modelId="{A058E9C2-16F3-244F-9E0E-05556D2EA867}">
      <dsp:nvSpPr>
        <dsp:cNvPr id="0" name=""/>
        <dsp:cNvSpPr/>
      </dsp:nvSpPr>
      <dsp:spPr>
        <a:xfrm>
          <a:off x="6924987" y="0"/>
          <a:ext cx="3205646" cy="3384799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70000"/>
                <a:lumMod val="1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82000"/>
                <a:alpha val="74000"/>
              </a:schemeClr>
            </a:gs>
          </a:gsLst>
          <a:lin ang="5400000" scaled="0"/>
        </a:gradFill>
        <a:ln w="9525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6647" tIns="0" rIns="316647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Apply Max entropy model- Trajectories having higher reward being more probable.</a:t>
          </a:r>
        </a:p>
      </dsp:txBody>
      <dsp:txXfrm>
        <a:off x="6924987" y="1353919"/>
        <a:ext cx="3205646" cy="2030879"/>
      </dsp:txXfrm>
    </dsp:sp>
    <dsp:sp modelId="{C16A3709-DD73-484B-A5BC-5EE4DFFB3FEA}">
      <dsp:nvSpPr>
        <dsp:cNvPr id="0" name=""/>
        <dsp:cNvSpPr/>
      </dsp:nvSpPr>
      <dsp:spPr>
        <a:xfrm>
          <a:off x="6924987" y="0"/>
          <a:ext cx="3205646" cy="1353919"/>
        </a:xfrm>
        <a:prstGeom prst="rect">
          <a:avLst/>
        </a:prstGeom>
        <a:noFill/>
        <a:ln w="9525" cap="rnd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16647" tIns="165100" rIns="31664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6924987" y="0"/>
        <a:ext cx="3205646" cy="135391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0A8E34-F7DB-924F-B4B2-4A76762BD7A0}">
      <dsp:nvSpPr>
        <dsp:cNvPr id="0" name=""/>
        <dsp:cNvSpPr/>
      </dsp:nvSpPr>
      <dsp:spPr>
        <a:xfrm>
          <a:off x="3166" y="0"/>
          <a:ext cx="4867833" cy="338479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834" tIns="0" rIns="480834" bIns="3302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 the control condition, the car is given the reward function to avoid collisions and have high velocity.</a:t>
          </a:r>
        </a:p>
      </dsp:txBody>
      <dsp:txXfrm>
        <a:off x="3166" y="1353919"/>
        <a:ext cx="4867833" cy="2030879"/>
      </dsp:txXfrm>
    </dsp:sp>
    <dsp:sp modelId="{F7370CE0-6B31-764B-BF77-249F79E4F439}">
      <dsp:nvSpPr>
        <dsp:cNvPr id="0" name=""/>
        <dsp:cNvSpPr/>
      </dsp:nvSpPr>
      <dsp:spPr>
        <a:xfrm>
          <a:off x="3166" y="0"/>
          <a:ext cx="4867833" cy="1353919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834" tIns="165100" rIns="48083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3166" y="0"/>
        <a:ext cx="4867833" cy="1353919"/>
      </dsp:txXfrm>
    </dsp:sp>
    <dsp:sp modelId="{7C9C9445-BBD4-5444-B682-3B0570D1A3B3}">
      <dsp:nvSpPr>
        <dsp:cNvPr id="0" name=""/>
        <dsp:cNvSpPr/>
      </dsp:nvSpPr>
      <dsp:spPr>
        <a:xfrm>
          <a:off x="5260425" y="0"/>
          <a:ext cx="4867833" cy="3384799"/>
        </a:xfrm>
        <a:prstGeom prst="rect">
          <a:avLst/>
        </a:prstGeom>
        <a:gradFill rotWithShape="0">
          <a:gsLst>
            <a:gs pos="0">
              <a:schemeClr val="accent5">
                <a:hueOff val="-2004937"/>
                <a:satOff val="1102"/>
                <a:lumOff val="5294"/>
                <a:alphaOff val="0"/>
                <a:tint val="98000"/>
                <a:lumMod val="100000"/>
              </a:schemeClr>
            </a:gs>
            <a:gs pos="100000">
              <a:schemeClr val="accent5">
                <a:hueOff val="-2004937"/>
                <a:satOff val="1102"/>
                <a:lumOff val="5294"/>
                <a:alphaOff val="0"/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5">
              <a:hueOff val="-2004937"/>
              <a:satOff val="1102"/>
              <a:lumOff val="5294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834" tIns="0" rIns="480834" bIns="33020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 the experimental condition the reward function is augmented with a specific desired human action.</a:t>
          </a:r>
        </a:p>
      </dsp:txBody>
      <dsp:txXfrm>
        <a:off x="5260425" y="1353919"/>
        <a:ext cx="4867833" cy="2030879"/>
      </dsp:txXfrm>
    </dsp:sp>
    <dsp:sp modelId="{46F70673-CD70-1E4E-A8AE-97F7DC833BAE}">
      <dsp:nvSpPr>
        <dsp:cNvPr id="0" name=""/>
        <dsp:cNvSpPr/>
      </dsp:nvSpPr>
      <dsp:spPr>
        <a:xfrm>
          <a:off x="5260425" y="0"/>
          <a:ext cx="4867833" cy="1353919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834" tIns="165100" rIns="480834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5260425" y="0"/>
        <a:ext cx="4867833" cy="13539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365379-B6D3-3E48-8D8E-6D22975802A1}">
      <dsp:nvSpPr>
        <dsp:cNvPr id="0" name=""/>
        <dsp:cNvSpPr/>
      </dsp:nvSpPr>
      <dsp:spPr>
        <a:xfrm>
          <a:off x="4541659" y="1646679"/>
          <a:ext cx="101390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13906" y="45720"/>
              </a:lnTo>
            </a:path>
          </a:pathLst>
        </a:custGeom>
        <a:noFill/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022499" y="1687176"/>
        <a:ext cx="52225" cy="10445"/>
      </dsp:txXfrm>
    </dsp:sp>
    <dsp:sp modelId="{B0CA2092-102D-694B-BE2D-496D944662B4}">
      <dsp:nvSpPr>
        <dsp:cNvPr id="0" name=""/>
        <dsp:cNvSpPr/>
      </dsp:nvSpPr>
      <dsp:spPr>
        <a:xfrm>
          <a:off x="2127" y="329999"/>
          <a:ext cx="4541332" cy="2724799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70000"/>
                <a:lumMod val="11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82000"/>
                <a:alpha val="7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2529" tIns="233583" rIns="222529" bIns="233583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Not all drivers act the same and replanning is not the end solution to address this.</a:t>
          </a:r>
        </a:p>
      </dsp:txBody>
      <dsp:txXfrm>
        <a:off x="2127" y="329999"/>
        <a:ext cx="4541332" cy="2724799"/>
      </dsp:txXfrm>
    </dsp:sp>
    <dsp:sp modelId="{51ED8F78-0694-D444-B372-177CA91B4E5D}">
      <dsp:nvSpPr>
        <dsp:cNvPr id="0" name=""/>
        <dsp:cNvSpPr/>
      </dsp:nvSpPr>
      <dsp:spPr>
        <a:xfrm>
          <a:off x="5587965" y="329999"/>
          <a:ext cx="4541332" cy="2724799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70000"/>
                <a:lumMod val="11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82000"/>
                <a:alpha val="7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2529" tIns="233583" rIns="222529" bIns="233583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Using a probabilistic dynamics model</a:t>
          </a:r>
        </a:p>
      </dsp:txBody>
      <dsp:txXfrm>
        <a:off x="5587965" y="329999"/>
        <a:ext cx="4541332" cy="27247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C18DE2-2176-9A4C-8740-5BB11D02357D}" type="datetimeFigureOut">
              <a:rPr lang="en-US" smtClean="0"/>
              <a:t>2/28/18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323B84-7701-484E-A684-F3B4544492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00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needing to merge into an- other lane, they will patiently wait for another driver to pass first.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stopped at an intersection and waiting for the driver on the right to go, they will sit there unable to wave them by.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3B84-7701-484E-A684-F3B45444920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833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Control condition – grey</a:t>
            </a:r>
          </a:p>
          <a:p>
            <a:r>
              <a:rPr lang="en-US" dirty="0"/>
              <a:t>Experimental condition – orange</a:t>
            </a:r>
          </a:p>
          <a:p>
            <a:r>
              <a:rPr lang="en-US" dirty="0"/>
              <a:t>Simulated user – purple – ideal case for the robot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3B84-7701-484E-A684-F3B45444920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1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lines corresponding to these trajectories travel above the origin, which is shown with a blue square in this figure 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3B84-7701-484E-A684-F3B45444920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472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 – state</a:t>
            </a:r>
          </a:p>
          <a:p>
            <a:r>
              <a:rPr lang="en-US" dirty="0" err="1"/>
              <a:t>fR</a:t>
            </a:r>
            <a:r>
              <a:rPr lang="en-US" dirty="0"/>
              <a:t> – dynamics model</a:t>
            </a:r>
          </a:p>
          <a:p>
            <a:r>
              <a:rPr lang="en-US" dirty="0" err="1"/>
              <a:t>uR</a:t>
            </a:r>
            <a:r>
              <a:rPr lang="en-US" dirty="0"/>
              <a:t> – control the human chooses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3B84-7701-484E-A684-F3B45444920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128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Prediction on robot actions.</a:t>
            </a:r>
          </a:p>
          <a:p>
            <a:r>
              <a:rPr lang="en-US" dirty="0"/>
              <a:t>Robot maintaining a constant velocity or some complex assumption.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3B84-7701-484E-A684-F3B45444920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63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Quasi newton method that approximates inverse hessian </a:t>
            </a:r>
            <a:r>
              <a:rPr lang="en-US" dirty="0" err="1"/>
              <a:t>implicity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3B84-7701-484E-A684-F3B45444920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4641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LcPeriod"/>
            </a:pPr>
            <a:r>
              <a:rPr lang="en-US" dirty="0"/>
              <a:t>Staying in the border</a:t>
            </a:r>
          </a:p>
          <a:p>
            <a:pPr marL="228600" indent="-228600">
              <a:buAutoNum type="alphaLcPeriod"/>
            </a:pPr>
            <a:r>
              <a:rPr lang="en-US" dirty="0"/>
              <a:t>Staying on the lane</a:t>
            </a:r>
          </a:p>
          <a:p>
            <a:pPr marL="228600" indent="-228600">
              <a:buAutoNum type="alphaLcPeriod"/>
            </a:pPr>
            <a:r>
              <a:rPr lang="en-US" dirty="0"/>
              <a:t>Collision avoidance – non spherical Gaussians.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3B84-7701-484E-A684-F3B45444920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96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experimental condition the robot’s reward is augmented with –</a:t>
            </a:r>
            <a:r>
              <a:rPr lang="en-US" dirty="0" err="1"/>
              <a:t>ve</a:t>
            </a:r>
            <a:r>
              <a:rPr lang="en-US" dirty="0"/>
              <a:t> of the square of  human velocity, which encourages robot to slow the human down.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3B84-7701-484E-A684-F3B45444920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172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Experimental Condition – Augment the robot’s reward with the lateral position of the human.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3B84-7701-484E-A684-F3B45444920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11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experimental condition, we augment the robot’s reward with a feature based 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position of the human car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middle of the intersection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3B84-7701-484E-A684-F3B45444920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1142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Control condition – grey</a:t>
            </a:r>
          </a:p>
          <a:p>
            <a:r>
              <a:rPr lang="en-US" dirty="0"/>
              <a:t>Experimental condition – orange</a:t>
            </a:r>
          </a:p>
          <a:p>
            <a:r>
              <a:rPr lang="en-US" dirty="0"/>
              <a:t>Simulated user – purple – ideal case for the robot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3B84-7701-484E-A684-F3B45444920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295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comments" Target="../comments/commen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F94DC1C-47D1-41D7-8B1B-9A036D61402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1383CE-CE86-4E1C-B289-798EB9E6E0E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 useBgFill="1">
        <p:nvSpPr>
          <p:cNvPr id="14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6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F07F359-8CA3-4854-91E7-EE600402051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7EB438E-554D-7D40-83DD-8B89AE6C7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480" y="2433919"/>
            <a:ext cx="4810726" cy="3211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3DCF79-EBCB-5140-B312-A00A45AC58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876" y="2032000"/>
            <a:ext cx="4513792" cy="281939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>
                <a:solidFill>
                  <a:srgbClr val="FFFFFF"/>
                </a:solidFill>
              </a:rPr>
              <a:t>Planning for autonomous cars that leverage effects on human actions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D0FC5C-B4D9-C646-821A-A95186817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6876" y="4851399"/>
            <a:ext cx="4513792" cy="91440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Manish shambu</a:t>
            </a:r>
          </a:p>
        </p:txBody>
      </p:sp>
    </p:spTree>
    <p:extLst>
      <p:ext uri="{BB962C8B-B14F-4D97-AF65-F5344CB8AC3E}">
        <p14:creationId xmlns:p14="http://schemas.microsoft.com/office/powerpoint/2010/main" val="41425427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705FB-17FB-134A-9BB4-A0DD35C8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/>
              <a:t>Human Driver Reward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32C6A11-0991-460F-BD6F-87E469D870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5212960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4588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FE6AC-57E9-384C-9B03-6DBBA79F1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Representation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49E4A5-277F-564A-93F6-92616BE568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9904" t="9037" r="6505" b="61507"/>
          <a:stretch/>
        </p:blipFill>
        <p:spPr>
          <a:xfrm>
            <a:off x="2075935" y="2640147"/>
            <a:ext cx="7997519" cy="3377593"/>
          </a:xfrm>
        </p:spPr>
      </p:pic>
    </p:spTree>
    <p:extLst>
      <p:ext uri="{BB962C8B-B14F-4D97-AF65-F5344CB8AC3E}">
        <p14:creationId xmlns:p14="http://schemas.microsoft.com/office/powerpoint/2010/main" val="3791912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DEF13-7652-FF4F-8728-4727F5A9C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/>
              <a:t>Conditions for analysis</a:t>
            </a:r>
          </a:p>
        </p:txBody>
      </p:sp>
      <p:graphicFrame>
        <p:nvGraphicFramePr>
          <p:cNvPr id="22" name="Content Placeholder 9">
            <a:extLst>
              <a:ext uri="{FF2B5EF4-FFF2-40B4-BE49-F238E27FC236}">
                <a16:creationId xmlns:a16="http://schemas.microsoft.com/office/drawing/2014/main" id="{0A78F28C-9A8D-4EB9-8D28-05876E2347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7235674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82429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518C106-B8C2-BF46-B900-1C759E6779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96" t="31380" r="65035" b="20516"/>
          <a:stretch/>
        </p:blipFill>
        <p:spPr>
          <a:xfrm>
            <a:off x="5946982" y="796413"/>
            <a:ext cx="4781133" cy="510294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71A17A-1E43-BF40-ACFC-779CD1CAD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Making Human Slow Down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BA64A-5674-D543-8657-AE11C2986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r>
              <a:rPr lang="en-US" dirty="0"/>
              <a:t>Control condition - the human moves forward uninterrupted </a:t>
            </a:r>
          </a:p>
          <a:p>
            <a:r>
              <a:rPr lang="en-US" dirty="0"/>
              <a:t>Experimental condition - </a:t>
            </a:r>
            <a:r>
              <a:rPr lang="en-US" i="1" dirty="0"/>
              <a:t>the robot plans to move in front of the person, expecting that this will make them slow down.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450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8C5B4848-95F5-6649-A07B-2B2D9D57C1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214" t="31023" r="36175" b="20415"/>
          <a:stretch/>
        </p:blipFill>
        <p:spPr>
          <a:xfrm>
            <a:off x="2121876" y="639098"/>
            <a:ext cx="2538047" cy="269242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A56D49-6127-9C48-93D5-91F7A54CDB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827" t="43424" r="21569" b="26486"/>
          <a:stretch/>
        </p:blipFill>
        <p:spPr>
          <a:xfrm>
            <a:off x="1343336" y="3522111"/>
            <a:ext cx="4095127" cy="269242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DCC104-0AC0-384A-9154-97B6ED28B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7278" y="1030288"/>
            <a:ext cx="4099947" cy="103557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/>
              <a:t>Making human go left/right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C62BF7E-1994-4712-80BE-7FE1BB76E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7278" y="2142067"/>
            <a:ext cx="4099947" cy="3649133"/>
          </a:xfrm>
        </p:spPr>
        <p:txBody>
          <a:bodyPr>
            <a:normAutofit/>
          </a:bodyPr>
          <a:lstStyle/>
          <a:p>
            <a:r>
              <a:rPr lang="en-US" dirty="0"/>
              <a:t>Autonomous vehicle plans to change the human’s lateral location or lane. </a:t>
            </a:r>
          </a:p>
          <a:p>
            <a:r>
              <a:rPr lang="en-US" dirty="0"/>
              <a:t>Control condition - human moves forward, and might decide to change lanes </a:t>
            </a:r>
          </a:p>
          <a:p>
            <a:r>
              <a:rPr lang="en-US" dirty="0"/>
              <a:t>Experimental condition - </a:t>
            </a:r>
            <a:r>
              <a:rPr lang="en-US" i="1" dirty="0"/>
              <a:t>robot plans to purposefully occupy two lanes expecting this will make the human move around it by using the unoccupied lane.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219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30">
            <a:extLst>
              <a:ext uri="{FF2B5EF4-FFF2-40B4-BE49-F238E27FC236}">
                <a16:creationId xmlns:a16="http://schemas.microsoft.com/office/drawing/2014/main" id="{96184565-6B22-40B8-AEFC-E5D103C5504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08" y="626261"/>
            <a:ext cx="5433751" cy="2711655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8">
            <a:extLst>
              <a:ext uri="{FF2B5EF4-FFF2-40B4-BE49-F238E27FC236}">
                <a16:creationId xmlns:a16="http://schemas.microsoft.com/office/drawing/2014/main" id="{F52FD32F-5CCE-514E-A036-1C24E5E8DA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447" t="31383" r="6928" b="20201"/>
          <a:stretch/>
        </p:blipFill>
        <p:spPr>
          <a:xfrm>
            <a:off x="7588261" y="728133"/>
            <a:ext cx="2445253" cy="2497667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21" name="Rounded Rectangle 35">
            <a:extLst>
              <a:ext uri="{FF2B5EF4-FFF2-40B4-BE49-F238E27FC236}">
                <a16:creationId xmlns:a16="http://schemas.microsoft.com/office/drawing/2014/main" id="{A9B5337D-1BB2-4459-9BD6-59184E3832C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08" y="3515716"/>
            <a:ext cx="5433751" cy="2711655"/>
          </a:xfrm>
          <a:prstGeom prst="roundRect">
            <a:avLst>
              <a:gd name="adj" fmla="val 7505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7FE42A-17F0-2D40-B63D-51DC77A2F7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553" t="44503" r="7920" b="26848"/>
          <a:stretch/>
        </p:blipFill>
        <p:spPr>
          <a:xfrm>
            <a:off x="7797697" y="3617588"/>
            <a:ext cx="2026382" cy="2497667"/>
          </a:xfrm>
          <a:prstGeom prst="roundRect">
            <a:avLst>
              <a:gd name="adj" fmla="val 5453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38C413B-57E4-4FAD-AF00-1E89B427317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797333" y="4261157"/>
            <a:ext cx="2971800" cy="17083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DD57CC-9E31-8245-AB17-9857E0B3E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187" y="1030288"/>
            <a:ext cx="4099947" cy="103557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/>
              <a:t>Make Human go first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F4061BCF-61D8-4E25-8D9C-B8687E777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187" y="2142067"/>
            <a:ext cx="4099947" cy="3649133"/>
          </a:xfrm>
        </p:spPr>
        <p:txBody>
          <a:bodyPr>
            <a:normAutofit/>
          </a:bodyPr>
          <a:lstStyle/>
          <a:p>
            <a:r>
              <a:rPr lang="en-US" dirty="0"/>
              <a:t>Autonomous vehicle plans to make the human proceed first at an </a:t>
            </a:r>
            <a:r>
              <a:rPr lang="en-US" dirty="0" err="1"/>
              <a:t>intersec</a:t>
            </a:r>
            <a:r>
              <a:rPr lang="en-US" dirty="0"/>
              <a:t>- </a:t>
            </a:r>
            <a:r>
              <a:rPr lang="en-US" dirty="0" err="1"/>
              <a:t>tion</a:t>
            </a:r>
            <a:r>
              <a:rPr lang="en-US" dirty="0"/>
              <a:t>. </a:t>
            </a:r>
          </a:p>
          <a:p>
            <a:r>
              <a:rPr lang="en-US" dirty="0"/>
              <a:t>Control condition – Car goes in front of the human.</a:t>
            </a:r>
          </a:p>
          <a:p>
            <a:r>
              <a:rPr lang="en-US" dirty="0"/>
              <a:t>Experimental Condition – slightly back up purposefully to make human go first.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437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E27CE-AA3C-394D-8950-29B599EB3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Behaviors emerge from efficiency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B5236A-254C-7740-9026-8D34209C90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27" t="21902" r="4389" b="6660"/>
          <a:stretch/>
        </p:blipFill>
        <p:spPr>
          <a:xfrm>
            <a:off x="1032352" y="2065866"/>
            <a:ext cx="9903378" cy="4770805"/>
          </a:xfrm>
        </p:spPr>
      </p:pic>
    </p:spTree>
    <p:extLst>
      <p:ext uri="{BB962C8B-B14F-4D97-AF65-F5344CB8AC3E}">
        <p14:creationId xmlns:p14="http://schemas.microsoft.com/office/powerpoint/2010/main" val="1225650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AAE09C1-6124-FE44-B358-C6C4A606FEB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751" t="10991" r="8033" b="30090"/>
          <a:stretch/>
        </p:blipFill>
        <p:spPr>
          <a:xfrm>
            <a:off x="969470" y="643463"/>
            <a:ext cx="6245867" cy="558035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446057-F92B-0846-B53C-AB2AD8EDC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/>
              <a:t>Experiment on real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763ED-B851-0F41-B5FF-723DC42EE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/>
          </a:bodyPr>
          <a:lstStyle/>
          <a:p>
            <a:r>
              <a:rPr lang="en-US" dirty="0"/>
              <a:t>Analysis of Variance </a:t>
            </a:r>
          </a:p>
          <a:p>
            <a:r>
              <a:rPr lang="en-US" dirty="0"/>
              <a:t>Scenario1:</a:t>
            </a:r>
          </a:p>
          <a:p>
            <a:pPr lvl="1"/>
            <a:r>
              <a:rPr lang="en-US" dirty="0"/>
              <a:t>Square speed is lower in experimental than in the control condition. (Human moved slower and the robot was successful in inducing affect on the human.)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387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BB208E-1794-0E4A-92CB-BCCDEC2623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93" t="12973" r="49476" b="12973"/>
          <a:stretch/>
        </p:blipFill>
        <p:spPr>
          <a:xfrm>
            <a:off x="5910262" y="796413"/>
            <a:ext cx="4854572" cy="510294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AA1F16-E86C-5041-8CCA-46B798893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Experiment on real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D3B27-B741-7049-AD8B-C01A2B59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r>
              <a:rPr lang="en-US" dirty="0"/>
              <a:t>Scenario 2:</a:t>
            </a:r>
          </a:p>
          <a:p>
            <a:pPr lvl="1"/>
            <a:r>
              <a:rPr lang="en-US" dirty="0"/>
              <a:t>Car goes more left or right in the experimental than in the control condition.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741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909CAF6-E4CB-3942-9688-780F15DC07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481" t="8360" r="5659" b="32051"/>
          <a:stretch/>
        </p:blipFill>
        <p:spPr>
          <a:xfrm>
            <a:off x="731590" y="643463"/>
            <a:ext cx="6721626" cy="558035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2A2A01-6F21-5942-9A88-214CE3246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/>
              <a:t>Experiment on real users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14DA7E8-AE3A-4CF7-8F5C-27B50F5A4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/>
          </a:bodyPr>
          <a:lstStyle/>
          <a:p>
            <a:r>
              <a:rPr lang="en-US" dirty="0"/>
              <a:t>Ordinal Logistic regression</a:t>
            </a:r>
          </a:p>
          <a:p>
            <a:r>
              <a:rPr lang="en-US" dirty="0"/>
              <a:t>Scenario 3:</a:t>
            </a:r>
          </a:p>
          <a:p>
            <a:pPr lvl="1"/>
            <a:r>
              <a:rPr lang="en-US" dirty="0"/>
              <a:t>More users went first in the experimental condition. (Blue box as reference.)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257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2000A-9ECB-3D49-8D7C-AD4DCFA0B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/>
              <a:t>Abstract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798CD95-E929-4618-96A7-8285B4EEE2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1359867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85983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1757A91C-4C47-EF49-96E2-929288E67B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68" t="20887" r="6293" b="15123"/>
          <a:stretch/>
        </p:blipFill>
        <p:spPr>
          <a:xfrm>
            <a:off x="6057694" y="667125"/>
            <a:ext cx="5454122" cy="2636370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6A2D7D-2CFC-544C-B006-7A8B73790D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418" t="30467" r="15060" b="14720"/>
          <a:stretch/>
        </p:blipFill>
        <p:spPr>
          <a:xfrm>
            <a:off x="6057694" y="3522111"/>
            <a:ext cx="5454122" cy="269242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474497-D7D7-9D42-9AD2-0591F6E00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7255" y="1030288"/>
            <a:ext cx="4099947" cy="1035579"/>
          </a:xfrm>
        </p:spPr>
        <p:txBody>
          <a:bodyPr>
            <a:normAutofit fontScale="90000"/>
          </a:bodyPr>
          <a:lstStyle/>
          <a:p>
            <a:r>
              <a:rPr lang="en-US" dirty="0"/>
              <a:t>Inspiration from real life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7E8A3DB-3FBB-416D-B14F-4B08EFFBD6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7255" y="2142067"/>
            <a:ext cx="4099947" cy="3649133"/>
          </a:xfrm>
        </p:spPr>
        <p:txBody>
          <a:bodyPr>
            <a:normAutofit/>
          </a:bodyPr>
          <a:lstStyle/>
          <a:p>
            <a:r>
              <a:rPr lang="en-US" dirty="0"/>
              <a:t>Defending </a:t>
            </a:r>
            <a:r>
              <a:rPr lang="en-US"/>
              <a:t>vs aggressive.</a:t>
            </a:r>
            <a:endParaRPr lang="en-US" dirty="0"/>
          </a:p>
          <a:p>
            <a:r>
              <a:rPr lang="en-US" dirty="0"/>
              <a:t>Robot should know when to be defensive.</a:t>
            </a:r>
          </a:p>
        </p:txBody>
      </p:sp>
    </p:spTree>
    <p:extLst>
      <p:ext uri="{BB962C8B-B14F-4D97-AF65-F5344CB8AC3E}">
        <p14:creationId xmlns:p14="http://schemas.microsoft.com/office/powerpoint/2010/main" val="3627805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63A7C-1855-864F-9461-9C62DB250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/>
              <a:t>Limitations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6CE934D-6194-4C32-9DA1-6FEBEC4CDA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5856633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63693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31B4E12A-ACA3-2C43-9126-58190D0366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06" b="12097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327C70-E614-B546-99B7-4C56B16B0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D19B14D-1531-45BD-A5AF-57A0BCC8E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887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A3F94B-CEE1-2B45-98CE-4928E7D7C6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341" t="16790" r="10905" b="44691"/>
          <a:stretch/>
        </p:blipFill>
        <p:spPr>
          <a:xfrm>
            <a:off x="643464" y="1578366"/>
            <a:ext cx="6897878" cy="371055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B273B1-51D2-2645-B4F4-C74B0CC59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/>
              <a:t>High level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D7E19-BA47-AC46-A87C-7405D385D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/>
          </a:bodyPr>
          <a:lstStyle/>
          <a:p>
            <a:r>
              <a:rPr lang="en-US" dirty="0"/>
              <a:t>An Autonomous car’s action will actually have effects on what other drivers will do.</a:t>
            </a:r>
          </a:p>
          <a:p>
            <a:r>
              <a:rPr lang="en-US" i="1" dirty="0"/>
              <a:t>Leveraging these effects during planning will generate behaviors for autonomous cars that are more efficient and communicative.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944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DE0C5-1759-AD4A-940C-70A6DD946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Contributions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09289-DBA2-B24C-A9B4-55DD046A1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Formalizing interaction with drivers as a dynamical system. </a:t>
            </a:r>
          </a:p>
          <a:p>
            <a:pPr lvl="1"/>
            <a:r>
              <a:rPr lang="en-US" dirty="0"/>
              <a:t>The human and the robot trajectories are jointly planned as the optimum of some reward function in order for everyone to reach their goals and avoid each other. </a:t>
            </a:r>
          </a:p>
          <a:p>
            <a:pPr lvl="1"/>
            <a:r>
              <a:rPr lang="en-US" dirty="0"/>
              <a:t>Here, the human and robot have their own reward functions, optimizing their own rewards.</a:t>
            </a:r>
          </a:p>
          <a:p>
            <a:pPr lvl="1"/>
            <a:r>
              <a:rPr lang="en-US" dirty="0"/>
              <a:t>Having different reward functions gives the robot the ability to be more aggressive to pursue its functional goals.</a:t>
            </a:r>
          </a:p>
          <a:p>
            <a:endParaRPr lang="en-US" b="1" dirty="0"/>
          </a:p>
          <a:p>
            <a:r>
              <a:rPr lang="en-US" b="1" dirty="0"/>
              <a:t>Deriving an approximate optimization solution. </a:t>
            </a:r>
            <a:endParaRPr lang="en-US" dirty="0"/>
          </a:p>
          <a:p>
            <a:r>
              <a:rPr lang="en-US" b="1" dirty="0"/>
              <a:t>Analyzing planning in the human-autonomous car system. </a:t>
            </a:r>
          </a:p>
          <a:p>
            <a:pPr lvl="1"/>
            <a:r>
              <a:rPr lang="en-US" dirty="0"/>
              <a:t>Enabling cars to be aware of the consequences that their action have on other drivers.</a:t>
            </a:r>
          </a:p>
          <a:p>
            <a:endParaRPr lang="en-US" dirty="0"/>
          </a:p>
          <a:p>
            <a:pPr lvl="1"/>
            <a:endParaRPr lang="en-US" b="1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084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0E53EDA-3B94-4F6B-9E86-D3BB9EBB961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EFD79F-7790-479B-B7DB-BD0D8C101DD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98E958D-0501-3D49-84A1-A56BF5750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40029-6F2F-B94F-AE94-FBBB3059C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r>
              <a:rPr lang="en-US"/>
              <a:t>Autonomous car(R) interacting in a human(H) environment.</a:t>
            </a:r>
          </a:p>
          <a:p>
            <a:r>
              <a:rPr lang="en-US"/>
              <a:t>Autonomous car to plan its actions in a manner that is cognizant of their effects on the human driver actions. </a:t>
            </a:r>
          </a:p>
          <a:p>
            <a:r>
              <a:rPr lang="en-US"/>
              <a:t>Affect human actions which in turn will affect state.</a:t>
            </a:r>
          </a:p>
          <a:p>
            <a:pPr lvl="1"/>
            <a:r>
              <a:rPr lang="en-US" i="1"/>
              <a:t>x</a:t>
            </a:r>
            <a:r>
              <a:rPr lang="en-US"/>
              <a:t>′ = </a:t>
            </a:r>
            <a:r>
              <a:rPr lang="en-US" i="1" err="1"/>
              <a:t>f</a:t>
            </a:r>
            <a:r>
              <a:rPr lang="en-US" err="1"/>
              <a:t>R</a:t>
            </a:r>
            <a:r>
              <a:rPr lang="en-US"/>
              <a:t>(</a:t>
            </a:r>
            <a:r>
              <a:rPr lang="en-US" i="1" err="1"/>
              <a:t>x</a:t>
            </a:r>
            <a:r>
              <a:rPr lang="en-US" err="1"/>
              <a:t>,</a:t>
            </a:r>
            <a:r>
              <a:rPr lang="en-US" i="1" err="1"/>
              <a:t>u</a:t>
            </a:r>
            <a:r>
              <a:rPr lang="en-US" err="1"/>
              <a:t>R</a:t>
            </a:r>
            <a:r>
              <a:rPr lang="en-US"/>
              <a:t>) </a:t>
            </a:r>
          </a:p>
          <a:p>
            <a:pPr lvl="1"/>
            <a:r>
              <a:rPr lang="en-US" i="1"/>
              <a:t>x</a:t>
            </a:r>
            <a:r>
              <a:rPr lang="en-US"/>
              <a:t>′′ = </a:t>
            </a:r>
            <a:r>
              <a:rPr lang="en-US" i="1" err="1"/>
              <a:t>f</a:t>
            </a:r>
            <a:r>
              <a:rPr lang="en-US" err="1"/>
              <a:t>H</a:t>
            </a:r>
            <a:r>
              <a:rPr lang="en-US"/>
              <a:t>(</a:t>
            </a:r>
            <a:r>
              <a:rPr lang="en-US" i="1"/>
              <a:t>x</a:t>
            </a:r>
            <a:r>
              <a:rPr lang="en-US"/>
              <a:t>′,</a:t>
            </a:r>
            <a:r>
              <a:rPr lang="en-US" i="1" err="1"/>
              <a:t>u</a:t>
            </a:r>
            <a:r>
              <a:rPr lang="en-US" err="1"/>
              <a:t>H</a:t>
            </a:r>
            <a:r>
              <a:rPr lang="en-US"/>
              <a:t>) </a:t>
            </a:r>
          </a:p>
          <a:p>
            <a:pPr lvl="1"/>
            <a:r>
              <a:rPr lang="en-US" i="1"/>
              <a:t>xt</a:t>
            </a:r>
            <a:r>
              <a:rPr lang="en-US"/>
              <a:t>+1 = </a:t>
            </a:r>
            <a:r>
              <a:rPr lang="en-US" i="1" err="1"/>
              <a:t>f</a:t>
            </a:r>
            <a:r>
              <a:rPr lang="en-US" err="1"/>
              <a:t>H</a:t>
            </a:r>
            <a:r>
              <a:rPr lang="en-US"/>
              <a:t>(</a:t>
            </a:r>
            <a:r>
              <a:rPr lang="en-US" i="1" err="1"/>
              <a:t>f</a:t>
            </a:r>
            <a:r>
              <a:rPr lang="en-US" err="1"/>
              <a:t>R</a:t>
            </a:r>
            <a:r>
              <a:rPr lang="en-US"/>
              <a:t>(</a:t>
            </a:r>
            <a:r>
              <a:rPr lang="en-US" i="1" err="1"/>
              <a:t>xt</a:t>
            </a:r>
            <a:r>
              <a:rPr lang="en-US" err="1"/>
              <a:t>,</a:t>
            </a:r>
            <a:r>
              <a:rPr lang="en-US" i="1" err="1"/>
              <a:t>ut</a:t>
            </a:r>
            <a:r>
              <a:rPr lang="en-US" err="1"/>
              <a:t>R</a:t>
            </a:r>
            <a:r>
              <a:rPr lang="en-US"/>
              <a:t>),</a:t>
            </a:r>
            <a:r>
              <a:rPr lang="en-US" i="1" err="1"/>
              <a:t>ut</a:t>
            </a:r>
            <a:r>
              <a:rPr lang="en-US" err="1"/>
              <a:t>H</a:t>
            </a:r>
            <a:r>
              <a:rPr lang="en-US"/>
              <a:t>) </a:t>
            </a:r>
          </a:p>
          <a:p>
            <a:pPr lvl="1"/>
            <a:endParaRPr lang="en-US"/>
          </a:p>
          <a:p>
            <a:pPr marL="0" indent="0">
              <a:buNone/>
            </a:pPr>
            <a:r>
              <a:rPr lang="en-US" i="1"/>
              <a:t>R</a:t>
            </a:r>
            <a:r>
              <a:rPr lang="en-US"/>
              <a:t>R(</a:t>
            </a:r>
            <a:r>
              <a:rPr lang="en-US" i="1"/>
              <a:t>x</a:t>
            </a:r>
            <a:r>
              <a:rPr lang="en-US"/>
              <a:t>0, </a:t>
            </a:r>
            <a:r>
              <a:rPr lang="en-US" b="1" err="1"/>
              <a:t>u</a:t>
            </a:r>
            <a:r>
              <a:rPr lang="en-US" err="1"/>
              <a:t>R</a:t>
            </a:r>
            <a:r>
              <a:rPr lang="en-US"/>
              <a:t>, </a:t>
            </a:r>
            <a:r>
              <a:rPr lang="en-US" b="1" err="1"/>
              <a:t>u</a:t>
            </a:r>
            <a:r>
              <a:rPr lang="en-US" err="1"/>
              <a:t>H</a:t>
            </a:r>
            <a:r>
              <a:rPr lang="en-US"/>
              <a:t>) = ∑ </a:t>
            </a:r>
            <a:r>
              <a:rPr lang="en-US" i="1" err="1"/>
              <a:t>r</a:t>
            </a:r>
            <a:r>
              <a:rPr lang="en-US" err="1"/>
              <a:t>R</a:t>
            </a:r>
            <a:r>
              <a:rPr lang="en-US"/>
              <a:t>(</a:t>
            </a:r>
            <a:r>
              <a:rPr lang="en-US" i="1" err="1"/>
              <a:t>xt</a:t>
            </a:r>
            <a:r>
              <a:rPr lang="en-US"/>
              <a:t>, </a:t>
            </a:r>
            <a:r>
              <a:rPr lang="en-US" i="1" err="1"/>
              <a:t>ut</a:t>
            </a:r>
            <a:r>
              <a:rPr lang="en-US" err="1"/>
              <a:t>R</a:t>
            </a:r>
            <a:r>
              <a:rPr lang="en-US"/>
              <a:t>, </a:t>
            </a:r>
            <a:r>
              <a:rPr lang="en-US" i="1" err="1"/>
              <a:t>ut</a:t>
            </a:r>
            <a:r>
              <a:rPr lang="en-US" err="1"/>
              <a:t>H</a:t>
            </a:r>
            <a:r>
              <a:rPr lang="en-US"/>
              <a:t>)  - Maximizing the reward function of Robot.</a:t>
            </a:r>
          </a:p>
          <a:p>
            <a:pPr marL="0" indent="0">
              <a:buNone/>
            </a:pPr>
            <a:r>
              <a:rPr lang="en-US"/>
              <a:t>The robot has to find </a:t>
            </a:r>
            <a:r>
              <a:rPr lang="en-US" err="1"/>
              <a:t>uR</a:t>
            </a:r>
            <a:r>
              <a:rPr lang="en-US"/>
              <a:t> at every step that maximizes it’s reward.</a:t>
            </a:r>
          </a:p>
          <a:p>
            <a:pPr marL="0" indent="0">
              <a:buNone/>
            </a:pPr>
            <a:r>
              <a:rPr lang="en-US" b="1" err="1"/>
              <a:t>u</a:t>
            </a:r>
            <a:r>
              <a:rPr lang="en-US" err="1"/>
              <a:t>∗R</a:t>
            </a:r>
            <a:r>
              <a:rPr lang="en-US"/>
              <a:t> = </a:t>
            </a:r>
            <a:r>
              <a:rPr lang="en-US" err="1"/>
              <a:t>arg</a:t>
            </a:r>
            <a:r>
              <a:rPr lang="en-US"/>
              <a:t> max </a:t>
            </a:r>
            <a:r>
              <a:rPr lang="en-US" i="1"/>
              <a:t>R</a:t>
            </a:r>
            <a:r>
              <a:rPr lang="en-US"/>
              <a:t>R(</a:t>
            </a:r>
            <a:r>
              <a:rPr lang="en-US" i="1"/>
              <a:t>x</a:t>
            </a:r>
            <a:r>
              <a:rPr lang="en-US"/>
              <a:t>0, </a:t>
            </a:r>
            <a:r>
              <a:rPr lang="en-US" b="1" err="1"/>
              <a:t>u</a:t>
            </a:r>
            <a:r>
              <a:rPr lang="en-US" err="1"/>
              <a:t>R</a:t>
            </a:r>
            <a:r>
              <a:rPr lang="en-US"/>
              <a:t>, </a:t>
            </a:r>
            <a:r>
              <a:rPr lang="en-US" b="1" err="1"/>
              <a:t>u</a:t>
            </a:r>
            <a:r>
              <a:rPr lang="en-US" err="1"/>
              <a:t>∗H</a:t>
            </a:r>
            <a:r>
              <a:rPr lang="en-US"/>
              <a:t>(</a:t>
            </a:r>
            <a:r>
              <a:rPr lang="en-US" i="1"/>
              <a:t>x</a:t>
            </a:r>
            <a:r>
              <a:rPr lang="en-US"/>
              <a:t>0, </a:t>
            </a:r>
            <a:r>
              <a:rPr lang="en-US" b="1" err="1"/>
              <a:t>u</a:t>
            </a:r>
            <a:r>
              <a:rPr lang="en-US" err="1"/>
              <a:t>R</a:t>
            </a:r>
            <a:r>
              <a:rPr lang="en-US"/>
              <a:t>)) 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098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817B9-0357-DF4C-B3F7-166B06EA2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u*H approximation assumption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D3477-1F37-204D-AD3D-FC571FDAA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Robot should have access to the human’s brain, able to simulate what the human would do in various scenarios. </a:t>
            </a:r>
          </a:p>
          <a:p>
            <a:r>
              <a:rPr lang="en-US" dirty="0" err="1"/>
              <a:t>Typicaly</a:t>
            </a:r>
            <a:r>
              <a:rPr lang="en-US" dirty="0"/>
              <a:t> </a:t>
            </a:r>
            <a:r>
              <a:rPr lang="en-US" dirty="0" err="1"/>
              <a:t>u∗H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0, </a:t>
            </a:r>
            <a:r>
              <a:rPr lang="en-US" b="1" dirty="0" err="1"/>
              <a:t>u</a:t>
            </a:r>
            <a:r>
              <a:rPr lang="en-US" dirty="0" err="1"/>
              <a:t>R</a:t>
            </a:r>
            <a:r>
              <a:rPr lang="en-US" dirty="0"/>
              <a:t>) = </a:t>
            </a:r>
            <a:r>
              <a:rPr lang="en-US" b="1" dirty="0" err="1"/>
              <a:t>u</a:t>
            </a:r>
            <a:r>
              <a:rPr lang="en-US" dirty="0" err="1"/>
              <a:t>∗H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dirty="0"/>
              <a:t>0) .</a:t>
            </a:r>
          </a:p>
          <a:p>
            <a:r>
              <a:rPr lang="en-US" dirty="0"/>
              <a:t>Assume that velocity of human driver does not change.</a:t>
            </a:r>
          </a:p>
          <a:p>
            <a:r>
              <a:rPr lang="en-US"/>
              <a:t>They take take the human prediction of what the robot does into consideration</a:t>
            </a:r>
            <a:endParaRPr lang="en-US" dirty="0"/>
          </a:p>
          <a:p>
            <a:pPr marL="1371600" lvl="3" indent="0">
              <a:buNone/>
            </a:pPr>
            <a:endParaRPr lang="en-US" dirty="0"/>
          </a:p>
          <a:p>
            <a:pPr marL="1371600" lvl="3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AC7D4A-2A39-E24C-96CF-47095E2E5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25" t="53333" r="49813" b="29010"/>
          <a:stretch/>
        </p:blipFill>
        <p:spPr>
          <a:xfrm>
            <a:off x="3855309" y="4580238"/>
            <a:ext cx="4176583" cy="121096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F278052-ACA4-E14F-8A48-97EBFB16B4F7}"/>
              </a:ext>
            </a:extLst>
          </p:cNvPr>
          <p:cNvCxnSpPr>
            <a:cxnSpLocks/>
          </p:cNvCxnSpPr>
          <p:nvPr/>
        </p:nvCxnSpPr>
        <p:spPr>
          <a:xfrm>
            <a:off x="6320901" y="5185719"/>
            <a:ext cx="159798" cy="144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302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AF6706C-CF07-43A1-BCC4-CBA5D33820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F94DC1C-47D1-41D7-8B1B-9A036D61402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11383CE-CE86-4E1C-B289-798EB9E6E0E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22"/>
          <a:stretch/>
        </p:blipFill>
        <p:spPr>
          <a:xfrm>
            <a:off x="1" y="0"/>
            <a:ext cx="5896768" cy="6856214"/>
          </a:xfrm>
          <a:prstGeom prst="rect">
            <a:avLst/>
          </a:prstGeom>
        </p:spPr>
      </p:pic>
      <p:sp useBgFill="1">
        <p:nvSpPr>
          <p:cNvPr id="21" name="Freeform 5">
            <a:extLst>
              <a:ext uri="{FF2B5EF4-FFF2-40B4-BE49-F238E27FC236}">
                <a16:creationId xmlns:a16="http://schemas.microsoft.com/office/drawing/2014/main" id="{AC12A592-C02D-46EF-8E1F-9335DB8D71D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3" name="Freeform 14">
            <a:extLst>
              <a:ext uri="{FF2B5EF4-FFF2-40B4-BE49-F238E27FC236}">
                <a16:creationId xmlns:a16="http://schemas.microsoft.com/office/drawing/2014/main" id="{24005816-5BCA-4665-8A58-5580F8E9C84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F07F359-8CA3-4854-91E7-EE6004020511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A7FCE86-4904-4337-8D0A-3ABA73F609EF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A32C234-504D-411A-A62B-C1CFD8CE74D5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81593A9-FD94-454C-9225-478E90706132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A3524A1-6DED-4D15-ADE5-F797DBCEC728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A8491CF-856E-4A54-84A5-45C558D41A7B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D63A388-BF18-4ABD-96E0-5946B1ABB1D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CF6D779-BD20-4058-AC29-AF4E2510C2C2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189C0F2-FCB0-4636-9B05-F9FCBB2020A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74CB59A-0AC3-4235-A93D-73EE12466967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B6E97A3-E95A-4D79-A8F8-1945EA2634FB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F4ABF86-0905-4DE8-8F0B-D10D3D6F9C41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FAAFEF7-DFA1-48C7-9E4E-FF7B1453C718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D828735-DFD9-4894-8461-77A2FB0C927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A6C2585-E93E-489D-8819-FCEE3CFF11C5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57C1F25-FC5C-4082-B4F6-888F8E467EE5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F5DF4BDB-CA1D-4DA1-8D26-6BAEE0A21AE7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315D2A0-DDA4-4A25-9CC7-7F90CCF0C409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5312B72-7E7D-4B0B-960E-7D7C9540EBDC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48B42BB-3C0E-4546-957B-AB593E308C93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37809D5-5F69-4BC6-A661-44B2A8A68220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269CB4C-8BB5-4F63-8961-7EB8FE56D44A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5E7B60C-3F52-49EA-99F5-BE42AF88DD33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C5E885C-0F0D-4E11-8B78-4CE951E26921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BFA6E20-F564-4CA4-9150-FDD50B02CD24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3C02C6B-B913-486F-ACAE-432DE1F7704D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6B5EE64-D401-45A4-82D4-85D4BF5C8EC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F622D05-678C-405E-A74F-8D92A9C64438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8E01EF1-6517-49CC-9891-1BD6D0F49D00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C93E79A-63A6-4782-9D2C-BC50CD3B9444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6C4B4DB-9B57-4C69-96EB-3E1910CEF40A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BBDCDA7-4ECB-42B1-8524-3D30023D6B68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7483057-DCDA-4BC6-8E99-7EAD94E8786A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5C35A56-0BFD-443F-8C2B-CA73A3BFE9E5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214A0AE5-3A88-4D5D-845C-5E906888C81F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4D7BF13-EDB8-4740-A3C5-87E2E7C67669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6DAB64F-4B49-434F-BFB6-0BEB41AFB610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3B5AD9A-BDA6-42CE-A1C0-C07210307227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FD67DCC-475F-4BED-A634-FCDD63176BB5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D276E23-C86D-408D-821A-1E9A44CAEAFC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879A029-D911-41C4-B218-E41871762F3A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9C7C9F5-65FB-4EF9-9AAD-F7E1FC14B84B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115B885-5742-431C-BA48-96FC1F6D2280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6ACE37A6-0062-4B86-B4E6-18088040CDC9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A8679B4-56BA-43AB-A0A2-E2DA3E205303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0DE24D2-627B-4C47-A858-A572BCDBACF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612A33E-5DE0-4E4D-9469-0BD0B3E0E72E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1673515-5E42-490F-85A0-45658D81C6CA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B048C17-3768-4DAF-A7AE-B2E717497021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AA4E6AA-9D65-4EED-91CB-87A5762ED0A4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B48B9EB-BBF2-48D7-A1D7-720D94506BF3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1492B79-7338-4309-8667-BB29A7BC7B07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352FD87-EC9C-4EB5-9ACC-A152F78FC815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F2CEA1F-EFA8-4353-B5F8-CCE27955A123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63E2723F-2530-4636-9A19-8F11B156628C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4A9EE901-51C9-4292-BB45-5EDB8568A000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555407C2-7321-48CD-811F-92C71F701C28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5298A8A-2787-4153-BDA2-E939BFD51412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C45057B3-3FAB-42ED-AF52-F00BB07FA52B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A3F09E9-F476-4352-90E3-6A15C74268B9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28F7C5C-CECC-45A8-8A1F-D679534D4CBA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FFDFE9C-2017-4831-9F1B-6A03B58B10DE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01BC942F-09CF-4A51-85A5-E23E2D71C8C8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1456B520-137F-484D-A1B1-7DA5C3F823E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ECA29F0-381E-4770-97BF-54C4E52201C4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43CCF9F-8F11-4676-82F3-DEE8A48C8567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FA620FD-6A45-4754-BF42-A9FA44966DD9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C4D38F3-F3A2-42F4-8B57-DE978EC4AD5A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C26D30E-A91E-4A5B-A419-0B9D79D57CED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DAB3EBC-722A-462E-AAAE-506E50038ED8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BAABC17-832F-48CF-B0D7-0F7DE54607F5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1FCA513-75D7-414B-BE8F-D780746A1A6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2EDEC73-B6F5-473F-934A-CEF57604A8A4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B987884-C452-4492-A9F8-2770D3373BF9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9D978AF2-B7BB-4E05-81F1-1A5DBD1CB4EF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7AD4D45-C3AB-458E-B826-0FACBD0DF3AF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6E15555-6738-463C-B7DF-86429F2F9677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E487172-B4C3-4D13-A562-EF0BA3DD961F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8E66297-1295-432A-AA84-7BB2341C1932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F9EB457-339D-9545-8128-054E572541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327" t="40863" r="7351" b="41870"/>
          <a:stretch/>
        </p:blipFill>
        <p:spPr>
          <a:xfrm>
            <a:off x="6664679" y="3386161"/>
            <a:ext cx="5124328" cy="13066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D3D93D-E6D1-5C47-979A-732261C70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Simplifying assumption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C3C9192-278D-4F98-845C-D8028B1BF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76" y="4851399"/>
            <a:ext cx="4513792" cy="9144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cap="all" dirty="0">
                <a:solidFill>
                  <a:srgbClr val="FFFFFF"/>
                </a:solidFill>
              </a:rPr>
              <a:t>Assumption that human has access only to first few time steps of the Robot’s actions.</a:t>
            </a:r>
          </a:p>
        </p:txBody>
      </p:sp>
    </p:spTree>
    <p:extLst>
      <p:ext uri="{BB962C8B-B14F-4D97-AF65-F5344CB8AC3E}">
        <p14:creationId xmlns:p14="http://schemas.microsoft.com/office/powerpoint/2010/main" val="2998703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32">
            <a:extLst>
              <a:ext uri="{FF2B5EF4-FFF2-40B4-BE49-F238E27FC236}">
                <a16:creationId xmlns:a16="http://schemas.microsoft.com/office/drawing/2014/main" id="{E5A9FA1E-7A9B-4CDA-91BB-87575F63E28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2585" y="639097"/>
            <a:ext cx="5433751" cy="5575438"/>
          </a:xfrm>
          <a:prstGeom prst="roundRect">
            <a:avLst>
              <a:gd name="adj" fmla="val 3449"/>
            </a:avLst>
          </a:pr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D0A3D8-3D78-E044-9E18-FF02255001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91" t="56937" r="49924" b="26126"/>
          <a:stretch/>
        </p:blipFill>
        <p:spPr>
          <a:xfrm>
            <a:off x="6175193" y="1251775"/>
            <a:ext cx="5239935" cy="1599194"/>
          </a:xfrm>
          <a:prstGeom prst="roundRect">
            <a:avLst>
              <a:gd name="adj" fmla="val 4207"/>
            </a:avLst>
          </a:prstGeom>
          <a:ln w="50800" cap="sq" cmpd="dbl">
            <a:noFill/>
            <a:miter lim="800000"/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E8AF20-F10C-BF46-B6ED-E91492D2D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1061" y="3483966"/>
            <a:ext cx="4708196" cy="2636590"/>
          </a:xfrm>
          <a:prstGeom prst="roundRect">
            <a:avLst>
              <a:gd name="adj" fmla="val 4528"/>
            </a:avLst>
          </a:prstGeom>
          <a:ln w="50800" cap="sq" cmpd="dbl">
            <a:noFill/>
            <a:miter lim="800000"/>
          </a:ln>
          <a:effectLst/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C04857D-B1C1-41ED-B1B4-E3D6E3C7C4E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797333" y="4261157"/>
            <a:ext cx="2971800" cy="17083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382967-18D7-C948-BF1C-BA48D1CC2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187" y="1030288"/>
            <a:ext cx="4099947" cy="1035579"/>
          </a:xfrm>
        </p:spPr>
        <p:txBody>
          <a:bodyPr>
            <a:normAutofit/>
          </a:bodyPr>
          <a:lstStyle/>
          <a:p>
            <a:r>
              <a:rPr lang="en-US"/>
              <a:t>Solution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70FAF-A1E0-074E-AE5A-D997560CE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187" y="2142067"/>
            <a:ext cx="4099947" cy="3649133"/>
          </a:xfrm>
        </p:spPr>
        <p:txBody>
          <a:bodyPr>
            <a:normAutofit/>
          </a:bodyPr>
          <a:lstStyle/>
          <a:p>
            <a:r>
              <a:rPr lang="en-US" dirty="0" err="1"/>
              <a:t>rH</a:t>
            </a:r>
            <a:r>
              <a:rPr lang="en-US" dirty="0"/>
              <a:t> obtained through inverse reinforcement learning</a:t>
            </a:r>
          </a:p>
          <a:p>
            <a:r>
              <a:rPr lang="en-US" dirty="0"/>
              <a:t>Solving optimization using L-BFGS.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752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001BA-8A41-B34B-9CF6-193A8590E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/>
              <a:t>Implementation Details</a:t>
            </a:r>
            <a:endParaRPr lang="en-US" dirty="0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E161C4F9-6B46-454F-9404-980A2469E3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093292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61615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358</TotalTime>
  <Words>1077</Words>
  <Application>Microsoft Macintosh PowerPoint</Application>
  <PresentationFormat>Widescreen</PresentationFormat>
  <Paragraphs>126</Paragraphs>
  <Slides>22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Celestial</vt:lpstr>
      <vt:lpstr>Planning for autonomous cars that leverage effects on human actions</vt:lpstr>
      <vt:lpstr>Abstract</vt:lpstr>
      <vt:lpstr>High level overview</vt:lpstr>
      <vt:lpstr>Contributions </vt:lpstr>
      <vt:lpstr>Problem statement</vt:lpstr>
      <vt:lpstr>u*H approximation assumption</vt:lpstr>
      <vt:lpstr>Simplifying assumption</vt:lpstr>
      <vt:lpstr>Solution</vt:lpstr>
      <vt:lpstr>Implementation Details</vt:lpstr>
      <vt:lpstr>Human Driver Reward</vt:lpstr>
      <vt:lpstr>Feature Representation</vt:lpstr>
      <vt:lpstr>Conditions for analysis</vt:lpstr>
      <vt:lpstr>Making Human Slow Down</vt:lpstr>
      <vt:lpstr>Making human go left/right</vt:lpstr>
      <vt:lpstr>Make Human go first</vt:lpstr>
      <vt:lpstr>Behaviors emerge from efficiency</vt:lpstr>
      <vt:lpstr>Experiment on real users</vt:lpstr>
      <vt:lpstr>Experiment on real users</vt:lpstr>
      <vt:lpstr>Experiment on real users</vt:lpstr>
      <vt:lpstr>Inspiration from real life</vt:lpstr>
      <vt:lpstr>Limitations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Planning for autonomous cars that leverage effects on human actions</dc:title>
  <dc:creator>Manish Shambu</dc:creator>
  <cp:lastModifiedBy>Manish Shambu</cp:lastModifiedBy>
  <cp:revision>49</cp:revision>
  <dcterms:created xsi:type="dcterms:W3CDTF">2018-02-28T14:42:42Z</dcterms:created>
  <dcterms:modified xsi:type="dcterms:W3CDTF">2018-02-28T23:38:25Z</dcterms:modified>
</cp:coreProperties>
</file>